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  <p:sldMasterId id="2147483660" r:id="rId5"/>
    <p:sldMasterId id="2147483763" r:id="rId6"/>
  </p:sldMasterIdLst>
  <p:notesMasterIdLst>
    <p:notesMasterId r:id="rId31"/>
  </p:notesMasterIdLst>
  <p:sldIdLst>
    <p:sldId id="257" r:id="rId7"/>
    <p:sldId id="259" r:id="rId8"/>
    <p:sldId id="576" r:id="rId9"/>
    <p:sldId id="598" r:id="rId10"/>
    <p:sldId id="594" r:id="rId11"/>
    <p:sldId id="597" r:id="rId12"/>
    <p:sldId id="261" r:id="rId13"/>
    <p:sldId id="262" r:id="rId14"/>
    <p:sldId id="264" r:id="rId15"/>
    <p:sldId id="600" r:id="rId16"/>
    <p:sldId id="601" r:id="rId17"/>
    <p:sldId id="267" r:id="rId18"/>
    <p:sldId id="268" r:id="rId19"/>
    <p:sldId id="271" r:id="rId20"/>
    <p:sldId id="272" r:id="rId21"/>
    <p:sldId id="274" r:id="rId22"/>
    <p:sldId id="603" r:id="rId23"/>
    <p:sldId id="582" r:id="rId24"/>
    <p:sldId id="595" r:id="rId25"/>
    <p:sldId id="589" r:id="rId26"/>
    <p:sldId id="592" r:id="rId27"/>
    <p:sldId id="593" r:id="rId28"/>
    <p:sldId id="266" r:id="rId29"/>
    <p:sldId id="2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1F-4F6E-B4F7-F9C0459D21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0E-45B3-8DD6-F4C021FCAFD3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95.19</c:v>
                </c:pt>
                <c:pt idx="1">
                  <c:v>4.8099999999999996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F-4F6E-B4F7-F9C0459D2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1321528857554257"/>
          <c:y val="0.88842284500103963"/>
          <c:w val="0.17356942284891469"/>
          <c:h val="0.10106685728650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4B-4D57-9585-21001BAADE7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4B-4D57-9585-21001BAADE7D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4B-4D57-9585-21001BAADE7D}"/>
              </c:ext>
            </c:extLst>
          </c:dPt>
          <c:cat>
            <c:strRef>
              <c:f>Sheet1!$BA$3:$BA$6</c:f>
              <c:strCache>
                <c:ptCount val="4"/>
                <c:pt idx="0">
                  <c:v>A. Carson City</c:v>
                </c:pt>
                <c:pt idx="1">
                  <c:v>B. Douglas County</c:v>
                </c:pt>
                <c:pt idx="2">
                  <c:v>C. Lyon County</c:v>
                </c:pt>
                <c:pt idx="3">
                  <c:v>D. Other</c:v>
                </c:pt>
              </c:strCache>
            </c:strRef>
          </c:cat>
          <c:val>
            <c:numRef>
              <c:f>Sheet1!$BB$3:$BB$6</c:f>
              <c:numCache>
                <c:formatCode>General</c:formatCode>
                <c:ptCount val="4"/>
                <c:pt idx="0">
                  <c:v>59</c:v>
                </c:pt>
                <c:pt idx="1">
                  <c:v>14</c:v>
                </c:pt>
                <c:pt idx="2">
                  <c:v>1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4B-4D57-9585-21001BAAD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5156559"/>
        <c:axId val="545152815"/>
      </c:barChart>
      <c:catAx>
        <c:axId val="54515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152815"/>
        <c:crosses val="autoZero"/>
        <c:auto val="1"/>
        <c:lblAlgn val="ctr"/>
        <c:lblOffset val="100"/>
        <c:noMultiLvlLbl val="0"/>
      </c:catAx>
      <c:valAx>
        <c:axId val="545152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156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63-4BAE-BB2C-85D3A6D5C9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63-4BAE-BB2C-85D3A6D5C90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63-4BAE-BB2C-85D3A6D5C90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63-4BAE-BB2C-85D3A6D5C901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63-4BAE-BB2C-85D3A6D5C901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563-4BAE-BB2C-85D3A6D5C90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563-4BAE-BB2C-85D3A6D5C901}"/>
              </c:ext>
            </c:extLst>
          </c:dPt>
          <c:cat>
            <c:strRef>
              <c:f>Sheet1!$C$3:$C$10</c:f>
              <c:strCache>
                <c:ptCount val="8"/>
                <c:pt idx="0">
                  <c:v>H. Other (Please describe)</c:v>
                </c:pt>
                <c:pt idx="1">
                  <c:v>G. Mail</c:v>
                </c:pt>
                <c:pt idx="2">
                  <c:v>F. Online interactive tools</c:v>
                </c:pt>
                <c:pt idx="3">
                  <c:v>E. Project Websites</c:v>
                </c:pt>
                <c:pt idx="4">
                  <c:v>D. Television or radio</c:v>
                </c:pt>
                <c:pt idx="5">
                  <c:v>C. Online meetings</c:v>
                </c:pt>
                <c:pt idx="6">
                  <c:v>B. In-person meetings</c:v>
                </c:pt>
                <c:pt idx="7">
                  <c:v>A. Social media</c:v>
                </c:pt>
              </c:strCache>
            </c:strRef>
          </c:cat>
          <c:val>
            <c:numRef>
              <c:f>Sheet1!$D$3:$D$10</c:f>
              <c:numCache>
                <c:formatCode>General</c:formatCode>
                <c:ptCount val="8"/>
                <c:pt idx="0">
                  <c:v>13</c:v>
                </c:pt>
                <c:pt idx="1">
                  <c:v>24</c:v>
                </c:pt>
                <c:pt idx="2">
                  <c:v>43</c:v>
                </c:pt>
                <c:pt idx="3">
                  <c:v>57</c:v>
                </c:pt>
                <c:pt idx="4">
                  <c:v>16</c:v>
                </c:pt>
                <c:pt idx="5">
                  <c:v>27</c:v>
                </c:pt>
                <c:pt idx="6">
                  <c:v>31</c:v>
                </c:pt>
                <c:pt idx="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563-4BAE-BB2C-85D3A6D5C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7366255"/>
        <c:axId val="437366671"/>
      </c:barChart>
      <c:catAx>
        <c:axId val="437366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366671"/>
        <c:crosses val="autoZero"/>
        <c:auto val="1"/>
        <c:lblAlgn val="ctr"/>
        <c:lblOffset val="100"/>
        <c:noMultiLvlLbl val="0"/>
      </c:catAx>
      <c:valAx>
        <c:axId val="437366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366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Sheet1!$G$23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CD-4D13-970E-DA4E17C91A8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CD-4D13-970E-DA4E17C91A8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CD-4D13-970E-DA4E17C91A80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CD-4D13-970E-DA4E17C91A8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CD-4D13-970E-DA4E17C91A80}"/>
              </c:ext>
            </c:extLst>
          </c:dPt>
          <c:cat>
            <c:strRef>
              <c:f>Sheet1!$F$24:$F$29</c:f>
              <c:strCache>
                <c:ptCount val="6"/>
                <c:pt idx="0">
                  <c:v>A. Transportation safety</c:v>
                </c:pt>
                <c:pt idx="1">
                  <c:v>B. Roadway planning</c:v>
                </c:pt>
                <c:pt idx="2">
                  <c:v>C. Public transportation</c:v>
                </c:pt>
                <c:pt idx="3">
                  <c:v>D. Bicycle and pedestrian planning</c:v>
                </c:pt>
                <c:pt idx="4">
                  <c:v>E. Freight planning</c:v>
                </c:pt>
                <c:pt idx="5">
                  <c:v>F. Regional transportation policy development</c:v>
                </c:pt>
              </c:strCache>
            </c:strRef>
          </c:cat>
          <c:val>
            <c:numRef>
              <c:f>Sheet1!$G$24:$G$29</c:f>
              <c:numCache>
                <c:formatCode>General</c:formatCode>
                <c:ptCount val="6"/>
                <c:pt idx="0">
                  <c:v>44</c:v>
                </c:pt>
                <c:pt idx="1">
                  <c:v>64</c:v>
                </c:pt>
                <c:pt idx="2">
                  <c:v>46</c:v>
                </c:pt>
                <c:pt idx="3">
                  <c:v>65</c:v>
                </c:pt>
                <c:pt idx="4">
                  <c:v>10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CD-4D13-970E-DA4E17C91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5511807"/>
        <c:axId val="435512639"/>
      </c:barChart>
      <c:catAx>
        <c:axId val="43551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512639"/>
        <c:crosses val="autoZero"/>
        <c:auto val="1"/>
        <c:lblAlgn val="ctr"/>
        <c:lblOffset val="100"/>
        <c:noMultiLvlLbl val="0"/>
      </c:catAx>
      <c:valAx>
        <c:axId val="435512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511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D8-4CA9-B5CE-6FC9BDCEDD6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D8-4CA9-B5CE-6FC9BDCEDD6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D8-4CA9-B5CE-6FC9BDCEDD61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D8-4CA9-B5CE-6FC9BDCEDD61}"/>
              </c:ext>
            </c:extLst>
          </c:dPt>
          <c:cat>
            <c:numRef>
              <c:f>Sheet1!$S$2:$S$6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Sheet1!$T$2:$T$6</c:f>
              <c:numCache>
                <c:formatCode>General</c:formatCode>
                <c:ptCount val="5"/>
                <c:pt idx="0">
                  <c:v>26</c:v>
                </c:pt>
                <c:pt idx="1">
                  <c:v>13</c:v>
                </c:pt>
                <c:pt idx="2">
                  <c:v>22</c:v>
                </c:pt>
                <c:pt idx="3">
                  <c:v>25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D8-4CA9-B5CE-6FC9BDCED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9625039"/>
        <c:axId val="459623375"/>
      </c:barChart>
      <c:catAx>
        <c:axId val="45962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23375"/>
        <c:crosses val="autoZero"/>
        <c:auto val="1"/>
        <c:lblAlgn val="ctr"/>
        <c:lblOffset val="100"/>
        <c:noMultiLvlLbl val="0"/>
      </c:catAx>
      <c:valAx>
        <c:axId val="45962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25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92038495188102E-2"/>
          <c:y val="7.407407407407407E-2"/>
          <c:w val="0.90286351706036749"/>
          <c:h val="0.84167468649752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9D-48E5-B7EB-0FA83D8AF03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9D-48E5-B7EB-0FA83D8AF032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9D-48E5-B7EB-0FA83D8AF032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9D-48E5-B7EB-0FA83D8AF032}"/>
              </c:ext>
            </c:extLst>
          </c:dPt>
          <c:cat>
            <c:numRef>
              <c:f>Sheet1!$S$2:$S$6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Sheet1!$T$2:$T$6</c:f>
              <c:numCache>
                <c:formatCode>General</c:formatCode>
                <c:ptCount val="5"/>
                <c:pt idx="0">
                  <c:v>19</c:v>
                </c:pt>
                <c:pt idx="1">
                  <c:v>12</c:v>
                </c:pt>
                <c:pt idx="2">
                  <c:v>22</c:v>
                </c:pt>
                <c:pt idx="3">
                  <c:v>26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9D-48E5-B7EB-0FA83D8AF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9625039"/>
        <c:axId val="459623375"/>
      </c:barChart>
      <c:catAx>
        <c:axId val="45962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23375"/>
        <c:crosses val="autoZero"/>
        <c:auto val="1"/>
        <c:lblAlgn val="ctr"/>
        <c:lblOffset val="100"/>
        <c:noMultiLvlLbl val="0"/>
      </c:catAx>
      <c:valAx>
        <c:axId val="45962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25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1C-46AC-A964-C68C05429D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1C-46AC-A964-C68C05429DAD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56.73</c:v>
                </c:pt>
                <c:pt idx="1">
                  <c:v>43.27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2-4BEA-89AA-E4D21A1AD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57-4138-8232-4937A759768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57-4138-8232-4937A759768D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57-4138-8232-4937A759768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57-4138-8232-4937A759768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57-4138-8232-4937A759768D}"/>
              </c:ext>
            </c:extLst>
          </c:dPt>
          <c:cat>
            <c:strRef>
              <c:f>Sheet1!$AE$2:$AE$7</c:f>
              <c:strCache>
                <c:ptCount val="6"/>
                <c:pt idx="0">
                  <c:v>A. Not aware of transportation planning opportunities</c:v>
                </c:pt>
                <c:pt idx="1">
                  <c:v>B. Not available at the times meetings occur</c:v>
                </c:pt>
                <c:pt idx="2">
                  <c:v>C. Meetings are not at convenient or accessible locations</c:v>
                </c:pt>
                <c:pt idx="3">
                  <c:v>D. Do not have childcare available</c:v>
                </c:pt>
                <c:pt idx="4">
                  <c:v>E. Do not have transportaiton to the meeting</c:v>
                </c:pt>
                <c:pt idx="5">
                  <c:v>F. Other</c:v>
                </c:pt>
              </c:strCache>
            </c:strRef>
          </c:cat>
          <c:val>
            <c:numRef>
              <c:f>Sheet1!$AF$2:$AF$7</c:f>
              <c:numCache>
                <c:formatCode>General</c:formatCode>
                <c:ptCount val="6"/>
                <c:pt idx="0">
                  <c:v>26</c:v>
                </c:pt>
                <c:pt idx="1">
                  <c:v>33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57-4138-8232-4937A7597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442927"/>
        <c:axId val="538441263"/>
      </c:barChart>
      <c:catAx>
        <c:axId val="53844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441263"/>
        <c:crosses val="autoZero"/>
        <c:auto val="1"/>
        <c:lblAlgn val="ctr"/>
        <c:lblOffset val="100"/>
        <c:noMultiLvlLbl val="0"/>
      </c:catAx>
      <c:valAx>
        <c:axId val="538441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442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AD-4B98-AC65-83DBE5C7A36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AD-4B98-AC65-83DBE5C7A36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AD-4B98-AC65-83DBE5C7A36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AD-4B98-AC65-83DBE5C7A36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AD-4B98-AC65-83DBE5C7A368}"/>
              </c:ext>
            </c:extLst>
          </c:dPt>
          <c:cat>
            <c:strRef>
              <c:f>Sheet1!$AK$2:$AK$7</c:f>
              <c:strCache>
                <c:ptCount val="6"/>
                <c:pt idx="0">
                  <c:v>A. Under 24</c:v>
                </c:pt>
                <c:pt idx="1">
                  <c:v>B. 25-34</c:v>
                </c:pt>
                <c:pt idx="2">
                  <c:v>C. 35-44</c:v>
                </c:pt>
                <c:pt idx="3">
                  <c:v>D. 45-54</c:v>
                </c:pt>
                <c:pt idx="4">
                  <c:v>E. 55-64</c:v>
                </c:pt>
                <c:pt idx="5">
                  <c:v>F. 65 and above</c:v>
                </c:pt>
              </c:strCache>
            </c:strRef>
          </c:cat>
          <c:val>
            <c:numRef>
              <c:f>Sheet1!$AL$2:$AL$7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18</c:v>
                </c:pt>
                <c:pt idx="3">
                  <c:v>21</c:v>
                </c:pt>
                <c:pt idx="4">
                  <c:v>22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AD-4B98-AC65-83DBE5C7A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4204767"/>
        <c:axId val="434206847"/>
      </c:barChart>
      <c:catAx>
        <c:axId val="43420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206847"/>
        <c:crosses val="autoZero"/>
        <c:auto val="1"/>
        <c:lblAlgn val="ctr"/>
        <c:lblOffset val="100"/>
        <c:noMultiLvlLbl val="0"/>
      </c:catAx>
      <c:valAx>
        <c:axId val="434206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20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ED-40B7-833F-9AD9CFA8E01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ED-40B7-833F-9AD9CFA8E014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ED-40B7-833F-9AD9CFA8E014}"/>
              </c:ext>
            </c:extLst>
          </c:dPt>
          <c:cat>
            <c:strRef>
              <c:f>Sheet1!$AS$3:$AS$6</c:f>
              <c:strCache>
                <c:ptCount val="4"/>
                <c:pt idx="0">
                  <c:v>A. Carson City</c:v>
                </c:pt>
                <c:pt idx="1">
                  <c:v>B. Douglas County</c:v>
                </c:pt>
                <c:pt idx="2">
                  <c:v>C. Lyon County</c:v>
                </c:pt>
                <c:pt idx="3">
                  <c:v>D. Other</c:v>
                </c:pt>
              </c:strCache>
            </c:strRef>
          </c:cat>
          <c:val>
            <c:numRef>
              <c:f>Sheet1!$AT$3:$AT$6</c:f>
              <c:numCache>
                <c:formatCode>General</c:formatCode>
                <c:ptCount val="4"/>
                <c:pt idx="0">
                  <c:v>69</c:v>
                </c:pt>
                <c:pt idx="1">
                  <c:v>25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ED-40B7-833F-9AD9CFA8E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9623791"/>
        <c:axId val="459625871"/>
      </c:barChart>
      <c:catAx>
        <c:axId val="45962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25871"/>
        <c:crosses val="autoZero"/>
        <c:auto val="1"/>
        <c:lblAlgn val="ctr"/>
        <c:lblOffset val="100"/>
        <c:noMultiLvlLbl val="0"/>
      </c:catAx>
      <c:valAx>
        <c:axId val="459625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23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C86FE-522D-496B-B084-E2ECDD2D854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F118898-82D6-4D62-880A-6A75F09CAA30}">
      <dgm:prSet/>
      <dgm:spPr/>
      <dgm:t>
        <a:bodyPr/>
        <a:lstStyle/>
        <a:p>
          <a:pPr>
            <a:defRPr cap="all"/>
          </a:pPr>
          <a:r>
            <a:rPr lang="en-US"/>
            <a:t>Open discussion</a:t>
          </a:r>
        </a:p>
      </dgm:t>
    </dgm:pt>
    <dgm:pt modelId="{797DB4E9-5E01-487A-9F8B-766593152C55}" type="parTrans" cxnId="{2F4554B9-C6DE-4E1D-9E47-5D45990BD10A}">
      <dgm:prSet/>
      <dgm:spPr/>
      <dgm:t>
        <a:bodyPr/>
        <a:lstStyle/>
        <a:p>
          <a:endParaRPr lang="en-US"/>
        </a:p>
      </dgm:t>
    </dgm:pt>
    <dgm:pt modelId="{523641DC-CB63-4DE5-8A8A-9368F83D0FBE}" type="sibTrans" cxnId="{2F4554B9-C6DE-4E1D-9E47-5D45990BD10A}">
      <dgm:prSet/>
      <dgm:spPr/>
      <dgm:t>
        <a:bodyPr/>
        <a:lstStyle/>
        <a:p>
          <a:endParaRPr lang="en-US"/>
        </a:p>
      </dgm:t>
    </dgm:pt>
    <dgm:pt modelId="{102ED0F0-A78E-4BC7-AE83-3E021C5019ED}">
      <dgm:prSet/>
      <dgm:spPr/>
      <dgm:t>
        <a:bodyPr/>
        <a:lstStyle/>
        <a:p>
          <a:pPr>
            <a:defRPr cap="all"/>
          </a:pPr>
          <a:r>
            <a:rPr lang="en-US" dirty="0"/>
            <a:t>Next meeting planned for this Fall 2023.</a:t>
          </a:r>
        </a:p>
      </dgm:t>
    </dgm:pt>
    <dgm:pt modelId="{FFA95326-940B-4646-9097-67BBD51BB1C2}" type="parTrans" cxnId="{99ADF13A-D7BB-4D6C-A0B5-7CA599BF60B6}">
      <dgm:prSet/>
      <dgm:spPr/>
      <dgm:t>
        <a:bodyPr/>
        <a:lstStyle/>
        <a:p>
          <a:endParaRPr lang="en-US"/>
        </a:p>
      </dgm:t>
    </dgm:pt>
    <dgm:pt modelId="{8B0C5227-354D-4351-A0C0-4C2058C6A8BC}" type="sibTrans" cxnId="{99ADF13A-D7BB-4D6C-A0B5-7CA599BF60B6}">
      <dgm:prSet/>
      <dgm:spPr/>
      <dgm:t>
        <a:bodyPr/>
        <a:lstStyle/>
        <a:p>
          <a:endParaRPr lang="en-US"/>
        </a:p>
      </dgm:t>
    </dgm:pt>
    <dgm:pt modelId="{AD06BF11-2395-4C23-9E8D-E71291146F5B}">
      <dgm:prSet/>
      <dgm:spPr/>
      <dgm:t>
        <a:bodyPr/>
        <a:lstStyle/>
        <a:p>
          <a:pPr>
            <a:defRPr cap="all"/>
          </a:pPr>
          <a:r>
            <a:rPr lang="en-US"/>
            <a:t>Email blasts for some specific items.</a:t>
          </a:r>
        </a:p>
      </dgm:t>
    </dgm:pt>
    <dgm:pt modelId="{D5D444FE-8DA8-432D-9D7F-46A3C06830E8}" type="parTrans" cxnId="{B20F9B7B-7588-4CA6-91FF-C5D056F1FE6F}">
      <dgm:prSet/>
      <dgm:spPr/>
      <dgm:t>
        <a:bodyPr/>
        <a:lstStyle/>
        <a:p>
          <a:endParaRPr lang="en-US"/>
        </a:p>
      </dgm:t>
    </dgm:pt>
    <dgm:pt modelId="{8FFA3A70-C085-4FB9-A2B0-47A1D7D53303}" type="sibTrans" cxnId="{B20F9B7B-7588-4CA6-91FF-C5D056F1FE6F}">
      <dgm:prSet/>
      <dgm:spPr/>
      <dgm:t>
        <a:bodyPr/>
        <a:lstStyle/>
        <a:p>
          <a:endParaRPr lang="en-US"/>
        </a:p>
      </dgm:t>
    </dgm:pt>
    <dgm:pt modelId="{C6E91452-3033-488A-ADFD-944580EAD6FB}" type="pres">
      <dgm:prSet presAssocID="{6C2C86FE-522D-496B-B084-E2ECDD2D8544}" presName="root" presStyleCnt="0">
        <dgm:presLayoutVars>
          <dgm:dir/>
          <dgm:resizeHandles val="exact"/>
        </dgm:presLayoutVars>
      </dgm:prSet>
      <dgm:spPr/>
    </dgm:pt>
    <dgm:pt modelId="{8A82AF2C-F1D5-4C0B-8D49-0925FC81661B}" type="pres">
      <dgm:prSet presAssocID="{AF118898-82D6-4D62-880A-6A75F09CAA30}" presName="compNode" presStyleCnt="0"/>
      <dgm:spPr/>
    </dgm:pt>
    <dgm:pt modelId="{F2CB744C-6843-43EA-A791-3206DBF72C34}" type="pres">
      <dgm:prSet presAssocID="{AF118898-82D6-4D62-880A-6A75F09CAA3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6BFF413-EF36-4801-8CBC-505E56D2EC6E}" type="pres">
      <dgm:prSet presAssocID="{AF118898-82D6-4D62-880A-6A75F09CAA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F0458F8-8370-43A4-A033-112192C45C20}" type="pres">
      <dgm:prSet presAssocID="{AF118898-82D6-4D62-880A-6A75F09CAA30}" presName="spaceRect" presStyleCnt="0"/>
      <dgm:spPr/>
    </dgm:pt>
    <dgm:pt modelId="{4EEE9BE2-0D9C-4A59-8E70-2BE84C32F5F2}" type="pres">
      <dgm:prSet presAssocID="{AF118898-82D6-4D62-880A-6A75F09CAA30}" presName="textRect" presStyleLbl="revTx" presStyleIdx="0" presStyleCnt="3">
        <dgm:presLayoutVars>
          <dgm:chMax val="1"/>
          <dgm:chPref val="1"/>
        </dgm:presLayoutVars>
      </dgm:prSet>
      <dgm:spPr/>
    </dgm:pt>
    <dgm:pt modelId="{05059F18-1CBA-4CBB-A518-8D097D3CB830}" type="pres">
      <dgm:prSet presAssocID="{523641DC-CB63-4DE5-8A8A-9368F83D0FBE}" presName="sibTrans" presStyleCnt="0"/>
      <dgm:spPr/>
    </dgm:pt>
    <dgm:pt modelId="{0EEB5B7F-62E2-4477-A0D3-A44A3A193947}" type="pres">
      <dgm:prSet presAssocID="{102ED0F0-A78E-4BC7-AE83-3E021C5019ED}" presName="compNode" presStyleCnt="0"/>
      <dgm:spPr/>
    </dgm:pt>
    <dgm:pt modelId="{76808DEC-361A-4414-A520-6F6E81D618F8}" type="pres">
      <dgm:prSet presAssocID="{102ED0F0-A78E-4BC7-AE83-3E021C5019E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7B1CB97-0433-40E7-9916-E9B43919F58D}" type="pres">
      <dgm:prSet presAssocID="{102ED0F0-A78E-4BC7-AE83-3E021C5019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ce hockey"/>
        </a:ext>
      </dgm:extLst>
    </dgm:pt>
    <dgm:pt modelId="{00942655-99BF-4D8E-9606-A9183A6270DA}" type="pres">
      <dgm:prSet presAssocID="{102ED0F0-A78E-4BC7-AE83-3E021C5019ED}" presName="spaceRect" presStyleCnt="0"/>
      <dgm:spPr/>
    </dgm:pt>
    <dgm:pt modelId="{6F81A823-622B-41D7-AE68-961229968FC6}" type="pres">
      <dgm:prSet presAssocID="{102ED0F0-A78E-4BC7-AE83-3E021C5019ED}" presName="textRect" presStyleLbl="revTx" presStyleIdx="1" presStyleCnt="3">
        <dgm:presLayoutVars>
          <dgm:chMax val="1"/>
          <dgm:chPref val="1"/>
        </dgm:presLayoutVars>
      </dgm:prSet>
      <dgm:spPr/>
    </dgm:pt>
    <dgm:pt modelId="{5B5BBC82-82A2-492A-B20E-F6CB7D5601B2}" type="pres">
      <dgm:prSet presAssocID="{8B0C5227-354D-4351-A0C0-4C2058C6A8BC}" presName="sibTrans" presStyleCnt="0"/>
      <dgm:spPr/>
    </dgm:pt>
    <dgm:pt modelId="{A3FE6C0D-2F23-498F-9DF5-FD476C03D0CA}" type="pres">
      <dgm:prSet presAssocID="{AD06BF11-2395-4C23-9E8D-E71291146F5B}" presName="compNode" presStyleCnt="0"/>
      <dgm:spPr/>
    </dgm:pt>
    <dgm:pt modelId="{B22F3180-0BC7-4004-B8F3-4FB05DF4F4DE}" type="pres">
      <dgm:prSet presAssocID="{AD06BF11-2395-4C23-9E8D-E71291146F5B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761E690-3B8E-4656-B2A6-F70D5984A108}" type="pres">
      <dgm:prSet presAssocID="{AD06BF11-2395-4C23-9E8D-E71291146F5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95AE5704-5F78-4C00-B737-63811BA85CD8}" type="pres">
      <dgm:prSet presAssocID="{AD06BF11-2395-4C23-9E8D-E71291146F5B}" presName="spaceRect" presStyleCnt="0"/>
      <dgm:spPr/>
    </dgm:pt>
    <dgm:pt modelId="{F49FFDCB-9630-4277-81FA-4775C949648C}" type="pres">
      <dgm:prSet presAssocID="{AD06BF11-2395-4C23-9E8D-E71291146F5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9ADF13A-D7BB-4D6C-A0B5-7CA599BF60B6}" srcId="{6C2C86FE-522D-496B-B084-E2ECDD2D8544}" destId="{102ED0F0-A78E-4BC7-AE83-3E021C5019ED}" srcOrd="1" destOrd="0" parTransId="{FFA95326-940B-4646-9097-67BBD51BB1C2}" sibTransId="{8B0C5227-354D-4351-A0C0-4C2058C6A8BC}"/>
    <dgm:cxn modelId="{154ADF77-9C5D-4795-9C9C-C77123D35963}" type="presOf" srcId="{102ED0F0-A78E-4BC7-AE83-3E021C5019ED}" destId="{6F81A823-622B-41D7-AE68-961229968FC6}" srcOrd="0" destOrd="0" presId="urn:microsoft.com/office/officeart/2018/5/layout/IconLeafLabelList"/>
    <dgm:cxn modelId="{B20F9B7B-7588-4CA6-91FF-C5D056F1FE6F}" srcId="{6C2C86FE-522D-496B-B084-E2ECDD2D8544}" destId="{AD06BF11-2395-4C23-9E8D-E71291146F5B}" srcOrd="2" destOrd="0" parTransId="{D5D444FE-8DA8-432D-9D7F-46A3C06830E8}" sibTransId="{8FFA3A70-C085-4FB9-A2B0-47A1D7D53303}"/>
    <dgm:cxn modelId="{75873F86-626B-4C11-8235-82D09FF9ED9E}" type="presOf" srcId="{AD06BF11-2395-4C23-9E8D-E71291146F5B}" destId="{F49FFDCB-9630-4277-81FA-4775C949648C}" srcOrd="0" destOrd="0" presId="urn:microsoft.com/office/officeart/2018/5/layout/IconLeafLabelList"/>
    <dgm:cxn modelId="{E6B62897-3C9F-4295-B2D8-818E53A82531}" type="presOf" srcId="{AF118898-82D6-4D62-880A-6A75F09CAA30}" destId="{4EEE9BE2-0D9C-4A59-8E70-2BE84C32F5F2}" srcOrd="0" destOrd="0" presId="urn:microsoft.com/office/officeart/2018/5/layout/IconLeafLabelList"/>
    <dgm:cxn modelId="{2F4554B9-C6DE-4E1D-9E47-5D45990BD10A}" srcId="{6C2C86FE-522D-496B-B084-E2ECDD2D8544}" destId="{AF118898-82D6-4D62-880A-6A75F09CAA30}" srcOrd="0" destOrd="0" parTransId="{797DB4E9-5E01-487A-9F8B-766593152C55}" sibTransId="{523641DC-CB63-4DE5-8A8A-9368F83D0FBE}"/>
    <dgm:cxn modelId="{72A397F8-4883-4C07-8CC7-C0A1769085B5}" type="presOf" srcId="{6C2C86FE-522D-496B-B084-E2ECDD2D8544}" destId="{C6E91452-3033-488A-ADFD-944580EAD6FB}" srcOrd="0" destOrd="0" presId="urn:microsoft.com/office/officeart/2018/5/layout/IconLeafLabelList"/>
    <dgm:cxn modelId="{E13D51CE-365A-4F4F-8DF4-2E47B2839D09}" type="presParOf" srcId="{C6E91452-3033-488A-ADFD-944580EAD6FB}" destId="{8A82AF2C-F1D5-4C0B-8D49-0925FC81661B}" srcOrd="0" destOrd="0" presId="urn:microsoft.com/office/officeart/2018/5/layout/IconLeafLabelList"/>
    <dgm:cxn modelId="{84996713-2FA7-44D0-993A-415E82B97001}" type="presParOf" srcId="{8A82AF2C-F1D5-4C0B-8D49-0925FC81661B}" destId="{F2CB744C-6843-43EA-A791-3206DBF72C34}" srcOrd="0" destOrd="0" presId="urn:microsoft.com/office/officeart/2018/5/layout/IconLeafLabelList"/>
    <dgm:cxn modelId="{00BFF09D-040E-493B-AD14-82BE543E2227}" type="presParOf" srcId="{8A82AF2C-F1D5-4C0B-8D49-0925FC81661B}" destId="{86BFF413-EF36-4801-8CBC-505E56D2EC6E}" srcOrd="1" destOrd="0" presId="urn:microsoft.com/office/officeart/2018/5/layout/IconLeafLabelList"/>
    <dgm:cxn modelId="{6A8F199F-288A-4644-BED4-05047106E6D7}" type="presParOf" srcId="{8A82AF2C-F1D5-4C0B-8D49-0925FC81661B}" destId="{9F0458F8-8370-43A4-A033-112192C45C20}" srcOrd="2" destOrd="0" presId="urn:microsoft.com/office/officeart/2018/5/layout/IconLeafLabelList"/>
    <dgm:cxn modelId="{318EF826-B3F5-4033-9E3F-B1F37F916529}" type="presParOf" srcId="{8A82AF2C-F1D5-4C0B-8D49-0925FC81661B}" destId="{4EEE9BE2-0D9C-4A59-8E70-2BE84C32F5F2}" srcOrd="3" destOrd="0" presId="urn:microsoft.com/office/officeart/2018/5/layout/IconLeafLabelList"/>
    <dgm:cxn modelId="{81D02340-E443-4BFF-ABD2-E7421AC31BF2}" type="presParOf" srcId="{C6E91452-3033-488A-ADFD-944580EAD6FB}" destId="{05059F18-1CBA-4CBB-A518-8D097D3CB830}" srcOrd="1" destOrd="0" presId="urn:microsoft.com/office/officeart/2018/5/layout/IconLeafLabelList"/>
    <dgm:cxn modelId="{DEDABEA7-DB5A-4B5A-B5F4-0CF5CEBB3D70}" type="presParOf" srcId="{C6E91452-3033-488A-ADFD-944580EAD6FB}" destId="{0EEB5B7F-62E2-4477-A0D3-A44A3A193947}" srcOrd="2" destOrd="0" presId="urn:microsoft.com/office/officeart/2018/5/layout/IconLeafLabelList"/>
    <dgm:cxn modelId="{C8B66139-60FC-4A62-BF0E-7CFF4FDEEDED}" type="presParOf" srcId="{0EEB5B7F-62E2-4477-A0D3-A44A3A193947}" destId="{76808DEC-361A-4414-A520-6F6E81D618F8}" srcOrd="0" destOrd="0" presId="urn:microsoft.com/office/officeart/2018/5/layout/IconLeafLabelList"/>
    <dgm:cxn modelId="{D2425F63-2F74-4301-B2CF-CBAA6B74F683}" type="presParOf" srcId="{0EEB5B7F-62E2-4477-A0D3-A44A3A193947}" destId="{E7B1CB97-0433-40E7-9916-E9B43919F58D}" srcOrd="1" destOrd="0" presId="urn:microsoft.com/office/officeart/2018/5/layout/IconLeafLabelList"/>
    <dgm:cxn modelId="{4F272DB0-A58D-4886-9DE6-1C46BD749C08}" type="presParOf" srcId="{0EEB5B7F-62E2-4477-A0D3-A44A3A193947}" destId="{00942655-99BF-4D8E-9606-A9183A6270DA}" srcOrd="2" destOrd="0" presId="urn:microsoft.com/office/officeart/2018/5/layout/IconLeafLabelList"/>
    <dgm:cxn modelId="{8E0AB65B-DDD0-4936-B15A-008AA92557F3}" type="presParOf" srcId="{0EEB5B7F-62E2-4477-A0D3-A44A3A193947}" destId="{6F81A823-622B-41D7-AE68-961229968FC6}" srcOrd="3" destOrd="0" presId="urn:microsoft.com/office/officeart/2018/5/layout/IconLeafLabelList"/>
    <dgm:cxn modelId="{0645C736-3A85-4F75-8C85-6532950CD329}" type="presParOf" srcId="{C6E91452-3033-488A-ADFD-944580EAD6FB}" destId="{5B5BBC82-82A2-492A-B20E-F6CB7D5601B2}" srcOrd="3" destOrd="0" presId="urn:microsoft.com/office/officeart/2018/5/layout/IconLeafLabelList"/>
    <dgm:cxn modelId="{7589D273-2A23-46BC-A9F1-4C51EECE2DCD}" type="presParOf" srcId="{C6E91452-3033-488A-ADFD-944580EAD6FB}" destId="{A3FE6C0D-2F23-498F-9DF5-FD476C03D0CA}" srcOrd="4" destOrd="0" presId="urn:microsoft.com/office/officeart/2018/5/layout/IconLeafLabelList"/>
    <dgm:cxn modelId="{A37DDCCC-09AA-4C08-A4A5-98AEB64E3931}" type="presParOf" srcId="{A3FE6C0D-2F23-498F-9DF5-FD476C03D0CA}" destId="{B22F3180-0BC7-4004-B8F3-4FB05DF4F4DE}" srcOrd="0" destOrd="0" presId="urn:microsoft.com/office/officeart/2018/5/layout/IconLeafLabelList"/>
    <dgm:cxn modelId="{DF6DD33D-1415-41A8-8860-975F95DEA7FC}" type="presParOf" srcId="{A3FE6C0D-2F23-498F-9DF5-FD476C03D0CA}" destId="{A761E690-3B8E-4656-B2A6-F70D5984A108}" srcOrd="1" destOrd="0" presId="urn:microsoft.com/office/officeart/2018/5/layout/IconLeafLabelList"/>
    <dgm:cxn modelId="{0256D0B6-15C2-4AE0-86CB-0EA42D1A14BE}" type="presParOf" srcId="{A3FE6C0D-2F23-498F-9DF5-FD476C03D0CA}" destId="{95AE5704-5F78-4C00-B737-63811BA85CD8}" srcOrd="2" destOrd="0" presId="urn:microsoft.com/office/officeart/2018/5/layout/IconLeafLabelList"/>
    <dgm:cxn modelId="{D1DE8F15-C0DA-4E8D-A154-C8F30D6E0FA1}" type="presParOf" srcId="{A3FE6C0D-2F23-498F-9DF5-FD476C03D0CA}" destId="{F49FFDCB-9630-4277-81FA-4775C949648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B744C-6843-43EA-A791-3206DBF72C34}">
      <dsp:nvSpPr>
        <dsp:cNvPr id="0" name=""/>
        <dsp:cNvSpPr/>
      </dsp:nvSpPr>
      <dsp:spPr>
        <a:xfrm>
          <a:off x="686474" y="242140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FF413-EF36-4801-8CBC-505E56D2EC6E}">
      <dsp:nvSpPr>
        <dsp:cNvPr id="0" name=""/>
        <dsp:cNvSpPr/>
      </dsp:nvSpPr>
      <dsp:spPr>
        <a:xfrm>
          <a:off x="1110599" y="666265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E9BE2-0D9C-4A59-8E70-2BE84C32F5F2}">
      <dsp:nvSpPr>
        <dsp:cNvPr id="0" name=""/>
        <dsp:cNvSpPr/>
      </dsp:nvSpPr>
      <dsp:spPr>
        <a:xfrm>
          <a:off x="50287" y="2852140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Open discussion</a:t>
          </a:r>
        </a:p>
      </dsp:txBody>
      <dsp:txXfrm>
        <a:off x="50287" y="2852140"/>
        <a:ext cx="3262500" cy="720000"/>
      </dsp:txXfrm>
    </dsp:sp>
    <dsp:sp modelId="{76808DEC-361A-4414-A520-6F6E81D618F8}">
      <dsp:nvSpPr>
        <dsp:cNvPr id="0" name=""/>
        <dsp:cNvSpPr/>
      </dsp:nvSpPr>
      <dsp:spPr>
        <a:xfrm>
          <a:off x="4519912" y="242140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1CB97-0433-40E7-9916-E9B43919F58D}">
      <dsp:nvSpPr>
        <dsp:cNvPr id="0" name=""/>
        <dsp:cNvSpPr/>
      </dsp:nvSpPr>
      <dsp:spPr>
        <a:xfrm>
          <a:off x="4944037" y="666265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A823-622B-41D7-AE68-961229968FC6}">
      <dsp:nvSpPr>
        <dsp:cNvPr id="0" name=""/>
        <dsp:cNvSpPr/>
      </dsp:nvSpPr>
      <dsp:spPr>
        <a:xfrm>
          <a:off x="3883725" y="2852140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Next meeting planned for this Fall 2023.</a:t>
          </a:r>
        </a:p>
      </dsp:txBody>
      <dsp:txXfrm>
        <a:off x="3883725" y="2852140"/>
        <a:ext cx="3262500" cy="720000"/>
      </dsp:txXfrm>
    </dsp:sp>
    <dsp:sp modelId="{B22F3180-0BC7-4004-B8F3-4FB05DF4F4DE}">
      <dsp:nvSpPr>
        <dsp:cNvPr id="0" name=""/>
        <dsp:cNvSpPr/>
      </dsp:nvSpPr>
      <dsp:spPr>
        <a:xfrm>
          <a:off x="8353350" y="242140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1E690-3B8E-4656-B2A6-F70D5984A108}">
      <dsp:nvSpPr>
        <dsp:cNvPr id="0" name=""/>
        <dsp:cNvSpPr/>
      </dsp:nvSpPr>
      <dsp:spPr>
        <a:xfrm>
          <a:off x="8777475" y="666265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FFDCB-9630-4277-81FA-4775C949648C}">
      <dsp:nvSpPr>
        <dsp:cNvPr id="0" name=""/>
        <dsp:cNvSpPr/>
      </dsp:nvSpPr>
      <dsp:spPr>
        <a:xfrm>
          <a:off x="7717162" y="2852140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Email blasts for some specific items.</a:t>
          </a:r>
        </a:p>
      </dsp:txBody>
      <dsp:txXfrm>
        <a:off x="7717162" y="2852140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418F6-F66E-4B6C-AF09-BFBF6F8306A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80081-2617-4182-AAB0-8DF48B3CC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6/20/2023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6/20/2023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1" y="3810001"/>
            <a:ext cx="11339287" cy="294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3860801" y="381001"/>
            <a:ext cx="4305300" cy="3248025"/>
            <a:chOff x="1824" y="240"/>
            <a:chExt cx="2034" cy="204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4" y="240"/>
              <a:ext cx="203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2040" cy="20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4419600"/>
            <a:ext cx="10972800" cy="685800"/>
          </a:xfrm>
        </p:spPr>
        <p:txBody>
          <a:bodyPr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5105400"/>
            <a:ext cx="10972800" cy="1600200"/>
          </a:xfrm>
        </p:spPr>
        <p:txBody>
          <a:bodyPr>
            <a:normAutofit/>
          </a:bodyPr>
          <a:lstStyle>
            <a:lvl1pPr marL="36576" indent="0" algn="ctr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191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6D5B-0D4B-4F42-B41E-F969D2AA9D58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6/20/2023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F16-A67C-4FB2-9AA9-ED548A01D53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auto">
          <a:xfrm>
            <a:off x="10695094" y="81281"/>
            <a:ext cx="1376181" cy="1038225"/>
            <a:chOff x="1824" y="240"/>
            <a:chExt cx="2034" cy="204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4" y="240"/>
              <a:ext cx="203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2040" cy="20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001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8459-4100-48EF-9710-CED3C00D2778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6/20/2023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F16-A67C-4FB2-9AA9-ED548A01D53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 bwMode="auto">
          <a:xfrm>
            <a:off x="10695094" y="81281"/>
            <a:ext cx="1376181" cy="1038225"/>
            <a:chOff x="1824" y="240"/>
            <a:chExt cx="2034" cy="204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4" y="240"/>
              <a:ext cx="203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2040" cy="20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9759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BA4D-7088-409D-BE4C-F0DA6E55AA98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6/20/2023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F16-A67C-4FB2-9AA9-ED548A01D53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10695094" y="81281"/>
            <a:ext cx="1376181" cy="1038225"/>
            <a:chOff x="1824" y="240"/>
            <a:chExt cx="2034" cy="204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4" y="240"/>
              <a:ext cx="203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2040" cy="20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00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3382-66FB-41FA-893A-07893671C51D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6/20/2023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F16-A67C-4FB2-9AA9-ED548A01D53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 bwMode="auto">
          <a:xfrm>
            <a:off x="10695094" y="81281"/>
            <a:ext cx="1376181" cy="1038225"/>
            <a:chOff x="1824" y="240"/>
            <a:chExt cx="2034" cy="204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4" y="240"/>
              <a:ext cx="203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2040" cy="20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117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FEA2-9C0E-422E-892B-7C538F3C5818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6/20/2023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6CF16-A67C-4FB2-9AA9-ED548A01D53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auto">
          <a:xfrm>
            <a:off x="10695094" y="81281"/>
            <a:ext cx="1376181" cy="1038225"/>
            <a:chOff x="1824" y="240"/>
            <a:chExt cx="2034" cy="204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4" y="240"/>
              <a:ext cx="203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2040" cy="20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611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7C66-EF1F-4FA4-81C6-8FCACCAAB224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6/20/2023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F16-A67C-4FB2-9AA9-ED548A01D53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77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4D8E-BCA4-4C8B-9FAA-9D076A272AF1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6/20/2023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FB46CF16-A67C-4FB2-9AA9-ED548A01D53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10695094" y="81281"/>
            <a:ext cx="1376181" cy="1038225"/>
            <a:chOff x="1824" y="240"/>
            <a:chExt cx="2034" cy="204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4" y="240"/>
              <a:ext cx="203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2040" cy="20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086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6/20/2023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7BF00C92-BCC9-4034-B7DB-2AC618A7B496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6/20/2023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F16-A67C-4FB2-9AA9-ED548A01D53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10695094" y="81281"/>
            <a:ext cx="1376181" cy="1038225"/>
            <a:chOff x="1824" y="240"/>
            <a:chExt cx="2034" cy="204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4" y="240"/>
              <a:ext cx="203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2040" cy="20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208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FB1A-6183-4559-8BC1-6CD5FA53D1B8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6/20/2023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62544"/>
            <a:ext cx="1016000" cy="365125"/>
          </a:xfrm>
        </p:spPr>
        <p:txBody>
          <a:bodyPr/>
          <a:lstStyle/>
          <a:p>
            <a:fld id="{FB46CF16-A67C-4FB2-9AA9-ED548A01D53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 bwMode="auto">
          <a:xfrm rot="5400000">
            <a:off x="10852960" y="5545008"/>
            <a:ext cx="1032136" cy="1384300"/>
            <a:chOff x="1824" y="240"/>
            <a:chExt cx="2034" cy="2046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4" y="240"/>
              <a:ext cx="203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2040" cy="20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644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2BB4-2306-4431-92A2-86725FAF9731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6/20/2023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62544"/>
            <a:ext cx="1016000" cy="365125"/>
          </a:xfrm>
        </p:spPr>
        <p:txBody>
          <a:bodyPr/>
          <a:lstStyle/>
          <a:p>
            <a:fld id="{FB46CF16-A67C-4FB2-9AA9-ED548A01D53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auto">
          <a:xfrm rot="5400000">
            <a:off x="10852960" y="5545008"/>
            <a:ext cx="1032136" cy="1384300"/>
            <a:chOff x="1824" y="240"/>
            <a:chExt cx="2034" cy="204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4" y="240"/>
              <a:ext cx="203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2040" cy="20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289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4376-12EF-ED6D-B5EB-90A3BAAE2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1475E-CFCD-1D63-7AA8-F44AB21F4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352FF-9676-52B0-1BDF-7CDC0419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673-417C-4A43-B9A6-38797C5A6339}" type="datetimeFigureOut">
              <a:rPr lang="da-DK" smtClean="0"/>
              <a:t>20-06-2023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ADC56-832F-0869-D9EA-2C158D04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7FDCD-0C29-A5C0-19FD-8635EB51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2CC-9587-4B07-8297-7E09772D095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0214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A1EF-D2A0-E9F0-E314-729B230D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1A16-EDB3-CD17-DFCC-62AC25168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2704D-2858-0AB0-B070-F461E515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673-417C-4A43-B9A6-38797C5A6339}" type="datetimeFigureOut">
              <a:rPr lang="da-DK" smtClean="0"/>
              <a:t>20-06-2023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2F070-928B-DC16-DCF0-C58B9560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65DD8-CF5B-25C0-211C-31851CC2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2CC-9587-4B07-8297-7E09772D095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73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5B1B-1827-044A-B73A-289621B87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BA40C-94F8-A5B8-4C21-8444AF4B7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28595-6CA3-F53D-8FBC-228DBDAF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673-417C-4A43-B9A6-38797C5A6339}" type="datetimeFigureOut">
              <a:rPr lang="da-DK" smtClean="0"/>
              <a:t>20-06-2023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74A0F-9DC2-E9E7-505B-8F03ABAA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2CD2F-2F8D-308E-9169-9C50BE4C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2CC-9587-4B07-8297-7E09772D095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037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1CEE-5F6A-4A1A-7D34-F8282E41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375D6-BDD4-3F53-2A62-B9CF66D16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7E3A1-17A6-3726-0BD3-A1AEDF44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4B3A8-A820-1FB9-59B3-59972EDF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673-417C-4A43-B9A6-38797C5A6339}" type="datetimeFigureOut">
              <a:rPr lang="da-DK" smtClean="0"/>
              <a:t>20-06-2023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6E9FB-AF58-4BF2-E6DD-CA14B335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AA6DA-813E-3E14-C7A4-2B2C7529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2CC-9587-4B07-8297-7E09772D095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8557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E21E-A100-C55A-94D6-DE0EE53C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1EF0E-11B1-251D-7232-84A34D3B8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607A6-B91B-E1ED-BB53-84F96655F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90680-36BF-C9D7-EDFB-3C44B4B7F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49CE5-5507-AD11-CADB-B29AEC248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56168-93EF-E904-FCD0-544698DD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673-417C-4A43-B9A6-38797C5A6339}" type="datetimeFigureOut">
              <a:rPr lang="da-DK" smtClean="0"/>
              <a:t>20-06-2023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5C8D9-9F19-78A8-7540-8D838D97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8B4581-86FD-46B7-3BB3-6B3B038F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2CC-9587-4B07-8297-7E09772D095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5580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B1BD-5F45-0455-BD3C-01631C69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F8A80-1788-B47D-3FAE-F0A32E1A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673-417C-4A43-B9A6-38797C5A6339}" type="datetimeFigureOut">
              <a:rPr lang="da-DK" smtClean="0"/>
              <a:t>20-06-2023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E5C44-6374-206C-5CA8-C781BE88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AAFD4-4201-18F9-3689-AABE1A82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2CC-9587-4B07-8297-7E09772D095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2326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8E33E-018B-1100-8C68-B857C9A5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673-417C-4A43-B9A6-38797C5A6339}" type="datetimeFigureOut">
              <a:rPr lang="da-DK" smtClean="0"/>
              <a:t>20-06-2023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AE378-2EF3-ABDF-D7DD-00A54EDA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3926F-57DE-1803-041A-CDBA6CD0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2CC-9587-4B07-8297-7E09772D095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790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6/20/2023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42C9D-F23F-1871-0954-CCBA57C6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8684D-D834-47F3-58EC-ACE8F20D5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FB35B-8EBC-F598-0FBA-525F1F3FE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62F92-067E-C285-0BBF-D3C09FF7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673-417C-4A43-B9A6-38797C5A6339}" type="datetimeFigureOut">
              <a:rPr lang="da-DK" smtClean="0"/>
              <a:t>20-06-2023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F0B6-ECF5-D6A9-80B6-DE1B7A24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D4717-3F38-6C7B-14C3-389B363F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2CC-9587-4B07-8297-7E09772D095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6511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E71F-2A1E-546E-90BE-094979C2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463D6-0D16-ED72-7B1E-22506E446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7D0A6-04FD-2AE9-76BC-FF8527B8E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6E534-A57B-6498-D922-16392DA1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673-417C-4A43-B9A6-38797C5A633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CFFEC-83A4-DFE5-AD52-2DB9744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2C824-650B-5979-C946-59CD7D06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2CC-9587-4B07-8297-7E09772D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7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0589-FD55-2A2E-36C1-A76F25B0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87CD1-4DA7-540A-3C01-D65A803B4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63CE0-AF50-D4A4-EF4E-FB39006A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673-417C-4A43-B9A6-38797C5A6339}" type="datetimeFigureOut">
              <a:rPr lang="da-DK" smtClean="0"/>
              <a:t>20-06-2023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8D4BD-59B0-037C-1498-A7FEBBE2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0287B-CE94-E146-B1E8-16EDC970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2CC-9587-4B07-8297-7E09772D095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5216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6FF9-1B20-4733-2469-5720B3487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D8807-02F3-3394-BCEF-A03927D70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F421-10CC-F4D4-03D3-A99C1081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673-417C-4A43-B9A6-38797C5A6339}" type="datetimeFigureOut">
              <a:rPr lang="da-DK" smtClean="0"/>
              <a:t>20-06-2023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FD8F5-293F-59C0-5636-48BC7DE3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54BEE-60A1-4164-428C-A1D3A70E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2CC-9587-4B07-8297-7E09772D095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857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6/20/2023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32E7BAC-F6BE-4B36-97F8-299F78694205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6/20/2023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46CF16-A67C-4FB2-9AA9-ED548A01D53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23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BE3FF-933D-D22D-DDE8-641ACA11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2FA3D-B8F3-32A3-B1A8-1AD9A67A4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06D28-F3B9-DAE7-6122-66C485A40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4673-417C-4A43-B9A6-38797C5A633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D073A-DEC9-68E4-32F6-90D327AAA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E793F-CE1E-DB5F-0953-E67093255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B2CC-9587-4B07-8297-7E09772D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Free-Stock-Photos/group-of-members-users-icon.png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ampocomments@carson.org" TargetMode="External"/><Relationship Id="rId2" Type="http://schemas.openxmlformats.org/officeDocument/2006/relationships/hyperlink" Target="http://www.carsonareamp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son.org/Connec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mpocomments@carson.org" TargetMode="External"/><Relationship Id="rId2" Type="http://schemas.openxmlformats.org/officeDocument/2006/relationships/hyperlink" Target="http://www.carsonareamp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son.org/Connec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ampocomments@carson.org" TargetMode="External"/><Relationship Id="rId2" Type="http://schemas.openxmlformats.org/officeDocument/2006/relationships/hyperlink" Target="http://www.carsonareamp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carson.org/Conne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mpocomments@carson.org" TargetMode="External"/><Relationship Id="rId2" Type="http://schemas.openxmlformats.org/officeDocument/2006/relationships/hyperlink" Target="http://www.carsonareamp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carson.org/Connec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Carson City Regional Transportation Stakeholder Coalition (RTSC)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4"/>
            <a:ext cx="10993546" cy="468233"/>
          </a:xfrm>
        </p:spPr>
        <p:txBody>
          <a:bodyPr>
            <a:normAutofit/>
          </a:bodyPr>
          <a:lstStyle/>
          <a:p>
            <a:r>
              <a:rPr lang="en-US" sz="1800" dirty="0"/>
              <a:t>June 20, 2022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318175" y="3078457"/>
            <a:ext cx="3310466" cy="3310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6CDB3-C0F7-40FC-B560-8C86E918C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4" y="3966222"/>
            <a:ext cx="2684583" cy="1623172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DBE7636-9F12-4AD0-AC10-4CB5D0AC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914" y="2375122"/>
            <a:ext cx="3401756" cy="168733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81433F-557F-489B-8DE0-B67BDB25BF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1516" b="1"/>
          <a:stretch/>
        </p:blipFill>
        <p:spPr>
          <a:xfrm>
            <a:off x="8509661" y="4616163"/>
            <a:ext cx="3179009" cy="17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B45C-D83D-0E9B-85C2-C6CEE926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9415" cy="1325563"/>
          </a:xfrm>
        </p:spPr>
        <p:txBody>
          <a:bodyPr>
            <a:normAutofit fontScale="90000"/>
          </a:bodyPr>
          <a:lstStyle/>
          <a:p>
            <a:r>
              <a:rPr lang="en-US" sz="4000" b="1" i="0" dirty="0">
                <a:solidFill>
                  <a:srgbClr val="333333"/>
                </a:solidFill>
                <a:effectLst/>
                <a:latin typeface="Avenir Next Regular"/>
              </a:rPr>
              <a:t>4) How likely are you to attend an in-person public meeting about transportation? </a:t>
            </a:r>
            <a:r>
              <a:rPr lang="en-US" sz="3100" b="1" i="0" dirty="0">
                <a:solidFill>
                  <a:srgbClr val="333333"/>
                </a:solidFill>
                <a:effectLst/>
                <a:latin typeface="Avenir Next Regular"/>
              </a:rPr>
              <a:t>(on a scale of 1-5, 1 being the lowest and 5 being the highest)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DE8F3FE-B0D6-5C3B-40F5-98B15C1F3123}"/>
              </a:ext>
            </a:extLst>
          </p:cNvPr>
          <p:cNvGraphicFramePr>
            <a:graphicFrameLocks/>
          </p:cNvGraphicFramePr>
          <p:nvPr/>
        </p:nvGraphicFramePr>
        <p:xfrm>
          <a:off x="376335" y="1825625"/>
          <a:ext cx="6985518" cy="480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45A256-2843-B2CC-B691-35B46E6E29FD}"/>
              </a:ext>
            </a:extLst>
          </p:cNvPr>
          <p:cNvGraphicFramePr>
            <a:graphicFrameLocks noGrp="1"/>
          </p:cNvGraphicFramePr>
          <p:nvPr/>
        </p:nvGraphicFramePr>
        <p:xfrm>
          <a:off x="7483151" y="1825625"/>
          <a:ext cx="4264089" cy="4593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363">
                  <a:extLst>
                    <a:ext uri="{9D8B030D-6E8A-4147-A177-3AD203B41FA5}">
                      <a16:colId xmlns:a16="http://schemas.microsoft.com/office/drawing/2014/main" val="2249585533"/>
                    </a:ext>
                  </a:extLst>
                </a:gridCol>
                <a:gridCol w="1421363">
                  <a:extLst>
                    <a:ext uri="{9D8B030D-6E8A-4147-A177-3AD203B41FA5}">
                      <a16:colId xmlns:a16="http://schemas.microsoft.com/office/drawing/2014/main" val="1377192478"/>
                    </a:ext>
                  </a:extLst>
                </a:gridCol>
                <a:gridCol w="1421363">
                  <a:extLst>
                    <a:ext uri="{9D8B030D-6E8A-4147-A177-3AD203B41FA5}">
                      <a16:colId xmlns:a16="http://schemas.microsoft.com/office/drawing/2014/main" val="1494726309"/>
                    </a:ext>
                  </a:extLst>
                </a:gridCol>
              </a:tblGrid>
              <a:tr h="765639"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68020"/>
                  </a:ext>
                </a:extLst>
              </a:tr>
              <a:tr h="76563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859583"/>
                  </a:ext>
                </a:extLst>
              </a:tr>
              <a:tr h="76563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814764"/>
                  </a:ext>
                </a:extLst>
              </a:tr>
              <a:tr h="76563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0301"/>
                  </a:ext>
                </a:extLst>
              </a:tr>
              <a:tr h="76563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5381"/>
                  </a:ext>
                </a:extLst>
              </a:tr>
              <a:tr h="765639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998777"/>
                  </a:ext>
                </a:extLst>
              </a:tr>
            </a:tbl>
          </a:graphicData>
        </a:graphic>
      </p:graphicFrame>
      <p:pic>
        <p:nvPicPr>
          <p:cNvPr id="3" name="Picture 2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9D54C574-A1C4-900F-7C9D-23C83D2F2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24" y="246217"/>
            <a:ext cx="2738957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8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B45C-D83D-0E9B-85C2-C6CEE926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33639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333333"/>
                </a:solidFill>
                <a:latin typeface="Avenir Next Regular"/>
              </a:rPr>
              <a:t>5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Avenir Next Regular"/>
              </a:rPr>
              <a:t>) How likely are you to attend an </a:t>
            </a:r>
            <a:r>
              <a:rPr lang="en-US" sz="4000" b="1" dirty="0">
                <a:solidFill>
                  <a:srgbClr val="333333"/>
                </a:solidFill>
                <a:latin typeface="Avenir Next Regular"/>
              </a:rPr>
              <a:t>online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Avenir Next Regular"/>
              </a:rPr>
              <a:t> public meeting about transportation? </a:t>
            </a:r>
            <a:r>
              <a:rPr lang="en-US" sz="3100" b="1" i="0" dirty="0">
                <a:solidFill>
                  <a:srgbClr val="333333"/>
                </a:solidFill>
                <a:effectLst/>
                <a:latin typeface="Avenir Next Regular"/>
              </a:rPr>
              <a:t>(on a scale of 1-5, 1 being the lowest and 5 being the highest)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45A256-2843-B2CC-B691-35B46E6E29FD}"/>
              </a:ext>
            </a:extLst>
          </p:cNvPr>
          <p:cNvGraphicFramePr>
            <a:graphicFrameLocks noGrp="1"/>
          </p:cNvGraphicFramePr>
          <p:nvPr/>
        </p:nvGraphicFramePr>
        <p:xfrm>
          <a:off x="7483151" y="1825625"/>
          <a:ext cx="4264089" cy="4593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363">
                  <a:extLst>
                    <a:ext uri="{9D8B030D-6E8A-4147-A177-3AD203B41FA5}">
                      <a16:colId xmlns:a16="http://schemas.microsoft.com/office/drawing/2014/main" val="2249585533"/>
                    </a:ext>
                  </a:extLst>
                </a:gridCol>
                <a:gridCol w="1421363">
                  <a:extLst>
                    <a:ext uri="{9D8B030D-6E8A-4147-A177-3AD203B41FA5}">
                      <a16:colId xmlns:a16="http://schemas.microsoft.com/office/drawing/2014/main" val="1377192478"/>
                    </a:ext>
                  </a:extLst>
                </a:gridCol>
                <a:gridCol w="1421363">
                  <a:extLst>
                    <a:ext uri="{9D8B030D-6E8A-4147-A177-3AD203B41FA5}">
                      <a16:colId xmlns:a16="http://schemas.microsoft.com/office/drawing/2014/main" val="1494726309"/>
                    </a:ext>
                  </a:extLst>
                </a:gridCol>
              </a:tblGrid>
              <a:tr h="765639"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68020"/>
                  </a:ext>
                </a:extLst>
              </a:tr>
              <a:tr h="76563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859583"/>
                  </a:ext>
                </a:extLst>
              </a:tr>
              <a:tr h="76563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814764"/>
                  </a:ext>
                </a:extLst>
              </a:tr>
              <a:tr h="76563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0301"/>
                  </a:ext>
                </a:extLst>
              </a:tr>
              <a:tr h="76563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5381"/>
                  </a:ext>
                </a:extLst>
              </a:tr>
              <a:tr h="765639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998777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DE8F3FE-B0D6-5C3B-40F5-98B15C1F3123}"/>
              </a:ext>
            </a:extLst>
          </p:cNvPr>
          <p:cNvGraphicFramePr>
            <a:graphicFrameLocks/>
          </p:cNvGraphicFramePr>
          <p:nvPr/>
        </p:nvGraphicFramePr>
        <p:xfrm>
          <a:off x="223935" y="1690688"/>
          <a:ext cx="6941975" cy="502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0DCA70EC-203F-C5DE-29DB-D1F1B4959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24" y="246217"/>
            <a:ext cx="2738957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9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25A-03FA-C017-5E70-D4318259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1"/>
            <a:ext cx="8372912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b="1" i="0" dirty="0">
                <a:solidFill>
                  <a:srgbClr val="333333"/>
                </a:solidFill>
                <a:effectLst/>
                <a:latin typeface="Avenir Next Regular"/>
              </a:rPr>
              <a:t>6) Are there barriers that prevent you from participating in transportation planning? (yes/no)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75EE4D8-7B0C-EC42-BEA6-10BB9CFDA7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2339" y="1961605"/>
          <a:ext cx="6430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2F63C56E-DD67-0C99-D75A-D5FE46E5F41A}"/>
              </a:ext>
            </a:extLst>
          </p:cNvPr>
          <p:cNvGraphicFramePr>
            <a:graphicFrameLocks noGrp="1"/>
          </p:cNvGraphicFramePr>
          <p:nvPr/>
        </p:nvGraphicFramePr>
        <p:xfrm>
          <a:off x="5645020" y="4958132"/>
          <a:ext cx="60265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46">
                  <a:extLst>
                    <a:ext uri="{9D8B030D-6E8A-4147-A177-3AD203B41FA5}">
                      <a16:colId xmlns:a16="http://schemas.microsoft.com/office/drawing/2014/main" val="3668514904"/>
                    </a:ext>
                  </a:extLst>
                </a:gridCol>
                <a:gridCol w="2008846">
                  <a:extLst>
                    <a:ext uri="{9D8B030D-6E8A-4147-A177-3AD203B41FA5}">
                      <a16:colId xmlns:a16="http://schemas.microsoft.com/office/drawing/2014/main" val="1868836863"/>
                    </a:ext>
                  </a:extLst>
                </a:gridCol>
                <a:gridCol w="2008846">
                  <a:extLst>
                    <a:ext uri="{9D8B030D-6E8A-4147-A177-3AD203B41FA5}">
                      <a16:colId xmlns:a16="http://schemas.microsoft.com/office/drawing/2014/main" val="4162998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0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56.73%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306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792663"/>
                  </a:ext>
                </a:extLst>
              </a:tr>
            </a:tbl>
          </a:graphicData>
        </a:graphic>
      </p:graphicFrame>
      <p:pic>
        <p:nvPicPr>
          <p:cNvPr id="8" name="Picture 7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BF811C28-2058-1345-B93C-0ACE5510C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04" y="246217"/>
            <a:ext cx="306747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F0E7-D53A-2AA5-A972-6B31A662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309142"/>
            <a:ext cx="10515600" cy="75454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b="1" i="0" dirty="0">
                <a:solidFill>
                  <a:srgbClr val="333333"/>
                </a:solidFill>
                <a:effectLst/>
                <a:latin typeface="Avenir Next Regular"/>
              </a:rPr>
              <a:t>6a) If yes, what are the barriers?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96BD77-FDD5-112A-D777-0E145388413E}"/>
              </a:ext>
            </a:extLst>
          </p:cNvPr>
          <p:cNvGraphicFramePr>
            <a:graphicFrameLocks/>
          </p:cNvGraphicFramePr>
          <p:nvPr/>
        </p:nvGraphicFramePr>
        <p:xfrm>
          <a:off x="120859" y="1390601"/>
          <a:ext cx="7268985" cy="529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C3ADC18-C72E-939D-115A-F38354DF4CF0}"/>
              </a:ext>
            </a:extLst>
          </p:cNvPr>
          <p:cNvGraphicFramePr>
            <a:graphicFrameLocks noGrp="1"/>
          </p:cNvGraphicFramePr>
          <p:nvPr/>
        </p:nvGraphicFramePr>
        <p:xfrm>
          <a:off x="7567125" y="1680933"/>
          <a:ext cx="4376058" cy="5145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686">
                  <a:extLst>
                    <a:ext uri="{9D8B030D-6E8A-4147-A177-3AD203B41FA5}">
                      <a16:colId xmlns:a16="http://schemas.microsoft.com/office/drawing/2014/main" val="1333701870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43990475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3567716366"/>
                    </a:ext>
                  </a:extLst>
                </a:gridCol>
              </a:tblGrid>
              <a:tr h="451751"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39088"/>
                  </a:ext>
                </a:extLst>
              </a:tr>
              <a:tr h="911279">
                <a:tc>
                  <a:txBody>
                    <a:bodyPr/>
                    <a:lstStyle/>
                    <a:p>
                      <a:r>
                        <a:rPr lang="en-US" sz="1400" dirty="0"/>
                        <a:t>A. Not aware of transportation planning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06630"/>
                  </a:ext>
                </a:extLst>
              </a:tr>
              <a:tr h="705506">
                <a:tc>
                  <a:txBody>
                    <a:bodyPr/>
                    <a:lstStyle/>
                    <a:p>
                      <a:r>
                        <a:rPr lang="en-US" sz="1400" dirty="0"/>
                        <a:t>B. Not available at the times meetings occur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773710"/>
                  </a:ext>
                </a:extLst>
              </a:tr>
              <a:tr h="911279">
                <a:tc>
                  <a:txBody>
                    <a:bodyPr/>
                    <a:lstStyle/>
                    <a:p>
                      <a:r>
                        <a:rPr lang="en-US" sz="1400" dirty="0"/>
                        <a:t>C. Meetings are not at convenient or accessible 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41413"/>
                  </a:ext>
                </a:extLst>
              </a:tr>
              <a:tr h="705506">
                <a:tc>
                  <a:txBody>
                    <a:bodyPr/>
                    <a:lstStyle/>
                    <a:p>
                      <a:r>
                        <a:rPr lang="en-US" sz="1400" dirty="0"/>
                        <a:t>D. Do not have childcare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421536"/>
                  </a:ext>
                </a:extLst>
              </a:tr>
              <a:tr h="705506">
                <a:tc>
                  <a:txBody>
                    <a:bodyPr/>
                    <a:lstStyle/>
                    <a:p>
                      <a:r>
                        <a:rPr lang="en-US" sz="1400" dirty="0"/>
                        <a:t>E. Do not have transportation to the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25406"/>
                  </a:ext>
                </a:extLst>
              </a:tr>
              <a:tr h="608957">
                <a:tc>
                  <a:txBody>
                    <a:bodyPr/>
                    <a:lstStyle/>
                    <a:p>
                      <a:r>
                        <a:rPr lang="en-US" sz="1400" dirty="0"/>
                        <a:t>F.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37138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85E0C4C6-512C-CDEA-2224-B28A7E5A8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04" y="246217"/>
            <a:ext cx="306747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5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07B53-BF2B-6814-7E9B-CDCE572A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333333"/>
                </a:solidFill>
                <a:effectLst/>
                <a:latin typeface="Avenir Next Regular"/>
              </a:rPr>
              <a:t>7) Please describe your age range</a:t>
            </a:r>
            <a:endParaRPr lang="en-US" sz="3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A89C46-7E4F-720E-33EC-2BBEE84485E0}"/>
              </a:ext>
            </a:extLst>
          </p:cNvPr>
          <p:cNvGraphicFramePr>
            <a:graphicFrameLocks/>
          </p:cNvGraphicFramePr>
          <p:nvPr/>
        </p:nvGraphicFramePr>
        <p:xfrm>
          <a:off x="184814" y="1511121"/>
          <a:ext cx="7438296" cy="517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FA11C3C-2FB8-8CEE-3B65-C1F6BA2D8108}"/>
              </a:ext>
            </a:extLst>
          </p:cNvPr>
          <p:cNvGraphicFramePr>
            <a:graphicFrameLocks noGrp="1"/>
          </p:cNvGraphicFramePr>
          <p:nvPr/>
        </p:nvGraphicFramePr>
        <p:xfrm>
          <a:off x="7567125" y="1736916"/>
          <a:ext cx="4376058" cy="4943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686">
                  <a:extLst>
                    <a:ext uri="{9D8B030D-6E8A-4147-A177-3AD203B41FA5}">
                      <a16:colId xmlns:a16="http://schemas.microsoft.com/office/drawing/2014/main" val="1333701870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43990475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3567716366"/>
                    </a:ext>
                  </a:extLst>
                </a:gridCol>
              </a:tblGrid>
              <a:tr h="616737"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39088"/>
                  </a:ext>
                </a:extLst>
              </a:tr>
              <a:tr h="831358">
                <a:tc>
                  <a:txBody>
                    <a:bodyPr/>
                    <a:lstStyle/>
                    <a:p>
                      <a:r>
                        <a:rPr lang="en-US" sz="1400" dirty="0"/>
                        <a:t>A. Under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06630"/>
                  </a:ext>
                </a:extLst>
              </a:tr>
              <a:tr h="616737">
                <a:tc>
                  <a:txBody>
                    <a:bodyPr/>
                    <a:lstStyle/>
                    <a:p>
                      <a:r>
                        <a:rPr lang="en-US" sz="1400" dirty="0"/>
                        <a:t>B. 25 –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773710"/>
                  </a:ext>
                </a:extLst>
              </a:tr>
              <a:tr h="787244">
                <a:tc>
                  <a:txBody>
                    <a:bodyPr/>
                    <a:lstStyle/>
                    <a:p>
                      <a:r>
                        <a:rPr lang="en-US" sz="1400" dirty="0"/>
                        <a:t>C. 35 –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41413"/>
                  </a:ext>
                </a:extLst>
              </a:tr>
              <a:tr h="643632">
                <a:tc>
                  <a:txBody>
                    <a:bodyPr/>
                    <a:lstStyle/>
                    <a:p>
                      <a:r>
                        <a:rPr lang="en-US" sz="1400" dirty="0"/>
                        <a:t>D. 45 –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421536"/>
                  </a:ext>
                </a:extLst>
              </a:tr>
              <a:tr h="616737">
                <a:tc>
                  <a:txBody>
                    <a:bodyPr/>
                    <a:lstStyle/>
                    <a:p>
                      <a:r>
                        <a:rPr lang="en-US" sz="1400" dirty="0"/>
                        <a:t>E. 55 –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25406"/>
                  </a:ext>
                </a:extLst>
              </a:tr>
              <a:tr h="831358">
                <a:tc>
                  <a:txBody>
                    <a:bodyPr/>
                    <a:lstStyle/>
                    <a:p>
                      <a:r>
                        <a:rPr lang="en-US" sz="1400" dirty="0"/>
                        <a:t>F. 65 and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37138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0B866962-84D5-01EE-FECC-2615CC635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04" y="246217"/>
            <a:ext cx="306747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3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99D6-B183-1CCC-5903-DAB8DB60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333333"/>
                </a:solidFill>
                <a:effectLst/>
                <a:latin typeface="Avenir Next Regular"/>
              </a:rPr>
              <a:t>8) Where do you live?</a:t>
            </a:r>
            <a:endParaRPr lang="en-US" sz="3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2FE3B8-D4CE-5466-90AA-0CE4D076C3AA}"/>
              </a:ext>
            </a:extLst>
          </p:cNvPr>
          <p:cNvGraphicFramePr>
            <a:graphicFrameLocks/>
          </p:cNvGraphicFramePr>
          <p:nvPr/>
        </p:nvGraphicFramePr>
        <p:xfrm>
          <a:off x="0" y="1488086"/>
          <a:ext cx="8182947" cy="527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683588-60D4-AEF2-D139-818A482880D9}"/>
              </a:ext>
            </a:extLst>
          </p:cNvPr>
          <p:cNvGraphicFramePr>
            <a:graphicFrameLocks noGrp="1"/>
          </p:cNvGraphicFramePr>
          <p:nvPr/>
        </p:nvGraphicFramePr>
        <p:xfrm>
          <a:off x="8182947" y="1736915"/>
          <a:ext cx="3881535" cy="475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845">
                  <a:extLst>
                    <a:ext uri="{9D8B030D-6E8A-4147-A177-3AD203B41FA5}">
                      <a16:colId xmlns:a16="http://schemas.microsoft.com/office/drawing/2014/main" val="1629702261"/>
                    </a:ext>
                  </a:extLst>
                </a:gridCol>
                <a:gridCol w="1293845">
                  <a:extLst>
                    <a:ext uri="{9D8B030D-6E8A-4147-A177-3AD203B41FA5}">
                      <a16:colId xmlns:a16="http://schemas.microsoft.com/office/drawing/2014/main" val="462548782"/>
                    </a:ext>
                  </a:extLst>
                </a:gridCol>
                <a:gridCol w="1293845">
                  <a:extLst>
                    <a:ext uri="{9D8B030D-6E8A-4147-A177-3AD203B41FA5}">
                      <a16:colId xmlns:a16="http://schemas.microsoft.com/office/drawing/2014/main" val="1659816127"/>
                    </a:ext>
                  </a:extLst>
                </a:gridCol>
              </a:tblGrid>
              <a:tr h="951192"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469249"/>
                  </a:ext>
                </a:extLst>
              </a:tr>
              <a:tr h="951192">
                <a:tc>
                  <a:txBody>
                    <a:bodyPr/>
                    <a:lstStyle/>
                    <a:p>
                      <a:r>
                        <a:rPr lang="en-US" sz="1800" dirty="0"/>
                        <a:t>A. Carson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66.35%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852712"/>
                  </a:ext>
                </a:extLst>
              </a:tr>
              <a:tr h="951192">
                <a:tc>
                  <a:txBody>
                    <a:bodyPr/>
                    <a:lstStyle/>
                    <a:p>
                      <a:r>
                        <a:rPr lang="en-US" dirty="0"/>
                        <a:t>B. Douglas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887744"/>
                  </a:ext>
                </a:extLst>
              </a:tr>
              <a:tr h="951192">
                <a:tc>
                  <a:txBody>
                    <a:bodyPr/>
                    <a:lstStyle/>
                    <a:p>
                      <a:r>
                        <a:rPr lang="en-US" dirty="0"/>
                        <a:t>C. Lyon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818259"/>
                  </a:ext>
                </a:extLst>
              </a:tr>
              <a:tr h="951192">
                <a:tc>
                  <a:txBody>
                    <a:bodyPr/>
                    <a:lstStyle/>
                    <a:p>
                      <a:r>
                        <a:rPr lang="en-US" dirty="0"/>
                        <a:t>D.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109982"/>
                  </a:ext>
                </a:extLst>
              </a:tr>
            </a:tbl>
          </a:graphicData>
        </a:graphic>
      </p:graphicFrame>
      <p:pic>
        <p:nvPicPr>
          <p:cNvPr id="7" name="Picture 6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A7301278-E1E3-5592-C071-726D12AB7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04" y="246217"/>
            <a:ext cx="306747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9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69C5-DB01-D942-ABA3-B6220925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600" b="1" i="0" dirty="0">
                <a:solidFill>
                  <a:srgbClr val="333333"/>
                </a:solidFill>
                <a:effectLst/>
                <a:latin typeface="Avenir Next Regular"/>
              </a:rPr>
              <a:t>9) Where do you work?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ADC327-2905-E138-7995-5062B54545F6}"/>
              </a:ext>
            </a:extLst>
          </p:cNvPr>
          <p:cNvGraphicFramePr>
            <a:graphicFrameLocks/>
          </p:cNvGraphicFramePr>
          <p:nvPr/>
        </p:nvGraphicFramePr>
        <p:xfrm>
          <a:off x="86550" y="1690688"/>
          <a:ext cx="8236355" cy="506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AF6AA1A-EE04-29E1-EC3E-0FA3519D64D8}"/>
              </a:ext>
            </a:extLst>
          </p:cNvPr>
          <p:cNvGraphicFramePr>
            <a:graphicFrameLocks noGrp="1"/>
          </p:cNvGraphicFramePr>
          <p:nvPr/>
        </p:nvGraphicFramePr>
        <p:xfrm>
          <a:off x="8182947" y="1809595"/>
          <a:ext cx="3881535" cy="46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845">
                  <a:extLst>
                    <a:ext uri="{9D8B030D-6E8A-4147-A177-3AD203B41FA5}">
                      <a16:colId xmlns:a16="http://schemas.microsoft.com/office/drawing/2014/main" val="1629702261"/>
                    </a:ext>
                  </a:extLst>
                </a:gridCol>
                <a:gridCol w="1293845">
                  <a:extLst>
                    <a:ext uri="{9D8B030D-6E8A-4147-A177-3AD203B41FA5}">
                      <a16:colId xmlns:a16="http://schemas.microsoft.com/office/drawing/2014/main" val="462548782"/>
                    </a:ext>
                  </a:extLst>
                </a:gridCol>
                <a:gridCol w="1293845">
                  <a:extLst>
                    <a:ext uri="{9D8B030D-6E8A-4147-A177-3AD203B41FA5}">
                      <a16:colId xmlns:a16="http://schemas.microsoft.com/office/drawing/2014/main" val="1659816127"/>
                    </a:ext>
                  </a:extLst>
                </a:gridCol>
              </a:tblGrid>
              <a:tr h="936656"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469249"/>
                  </a:ext>
                </a:extLst>
              </a:tr>
              <a:tr h="936656">
                <a:tc>
                  <a:txBody>
                    <a:bodyPr/>
                    <a:lstStyle/>
                    <a:p>
                      <a:r>
                        <a:rPr lang="en-US" sz="1800" dirty="0"/>
                        <a:t>A. Carson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60.81%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852712"/>
                  </a:ext>
                </a:extLst>
              </a:tr>
              <a:tr h="936656">
                <a:tc>
                  <a:txBody>
                    <a:bodyPr/>
                    <a:lstStyle/>
                    <a:p>
                      <a:r>
                        <a:rPr lang="en-US" dirty="0"/>
                        <a:t>B. Douglas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887744"/>
                  </a:ext>
                </a:extLst>
              </a:tr>
              <a:tr h="936656">
                <a:tc>
                  <a:txBody>
                    <a:bodyPr/>
                    <a:lstStyle/>
                    <a:p>
                      <a:r>
                        <a:rPr lang="en-US" dirty="0"/>
                        <a:t>C. Lyon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818259"/>
                  </a:ext>
                </a:extLst>
              </a:tr>
              <a:tr h="936656">
                <a:tc>
                  <a:txBody>
                    <a:bodyPr/>
                    <a:lstStyle/>
                    <a:p>
                      <a:r>
                        <a:rPr lang="en-US" dirty="0"/>
                        <a:t>D.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109982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37900A8-91A6-942B-3D4C-D5F8C9E30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04" y="246217"/>
            <a:ext cx="306747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9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7224B-3F8A-7AF9-D522-2E74F12B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CAMPO PPP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858BBD-36A1-08AC-AC14-7A71E949DA3C}"/>
              </a:ext>
            </a:extLst>
          </p:cNvPr>
          <p:cNvSpPr txBox="1">
            <a:spLocks/>
          </p:cNvSpPr>
          <p:nvPr/>
        </p:nvSpPr>
        <p:spPr>
          <a:xfrm>
            <a:off x="4592231" y="1140194"/>
            <a:ext cx="7153236" cy="4732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>
                <a:solidFill>
                  <a:schemeClr val="bg1"/>
                </a:solidFill>
              </a:rPr>
              <a:t>The draft CAMPO PPP is open for comments through June 28</a:t>
            </a:r>
            <a:r>
              <a:rPr lang="en-US" sz="2500" baseline="30000" dirty="0">
                <a:solidFill>
                  <a:schemeClr val="bg1"/>
                </a:solidFill>
              </a:rPr>
              <a:t>th</a:t>
            </a:r>
            <a:r>
              <a:rPr lang="en-US" sz="2500" dirty="0">
                <a:solidFill>
                  <a:schemeClr val="bg1"/>
                </a:solidFill>
              </a:rPr>
              <a:t>! </a:t>
            </a:r>
          </a:p>
          <a:p>
            <a:pPr marL="0" indent="0" algn="ctr">
              <a:buNone/>
            </a:pPr>
            <a:r>
              <a:rPr lang="en-US" sz="2500" dirty="0">
                <a:solidFill>
                  <a:schemeClr val="bg1"/>
                </a:solidFill>
              </a:rPr>
              <a:t>Please review the draft PPP @ </a:t>
            </a:r>
            <a:r>
              <a:rPr lang="en-US" sz="25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www.CarsonAreaMPO.com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500" dirty="0">
                <a:solidFill>
                  <a:schemeClr val="bg1"/>
                </a:solidFill>
              </a:rPr>
              <a:t>and provide comments to </a:t>
            </a:r>
            <a:r>
              <a:rPr lang="en-US" sz="25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campocomments@carson.org</a:t>
            </a:r>
            <a:r>
              <a:rPr lang="en-US" sz="2500" dirty="0">
                <a:solidFill>
                  <a:schemeClr val="bg1"/>
                </a:solidFill>
              </a:rPr>
              <a:t> or </a:t>
            </a:r>
            <a:r>
              <a:rPr lang="en-US" sz="25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www.Carson.org/Connect</a:t>
            </a:r>
            <a:endParaRPr lang="en-US" sz="2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500" dirty="0">
                <a:solidFill>
                  <a:schemeClr val="bg1"/>
                </a:solidFill>
              </a:rPr>
              <a:t>Next CAMPO meeting on July 12, 2023  </a:t>
            </a:r>
          </a:p>
        </p:txBody>
      </p:sp>
    </p:spTree>
    <p:extLst>
      <p:ext uri="{BB962C8B-B14F-4D97-AF65-F5344CB8AC3E}">
        <p14:creationId xmlns:p14="http://schemas.microsoft.com/office/powerpoint/2010/main" val="3517848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5062-3CAD-42BE-9F14-1C310D44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42" y="702932"/>
            <a:ext cx="11029616" cy="580935"/>
          </a:xfrm>
        </p:spPr>
        <p:txBody>
          <a:bodyPr/>
          <a:lstStyle/>
          <a:p>
            <a:r>
              <a:rPr lang="en-US" dirty="0"/>
              <a:t>District project schedule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249649C-0DC0-051D-3EB0-5B316F1E10B0}"/>
              </a:ext>
            </a:extLst>
          </p:cNvPr>
          <p:cNvSpPr/>
          <p:nvPr/>
        </p:nvSpPr>
        <p:spPr>
          <a:xfrm>
            <a:off x="386868" y="4065031"/>
            <a:ext cx="979714" cy="4807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32F84-FE15-9955-DEE2-7CDBA6241346}"/>
              </a:ext>
            </a:extLst>
          </p:cNvPr>
          <p:cNvSpPr txBox="1"/>
          <p:nvPr/>
        </p:nvSpPr>
        <p:spPr>
          <a:xfrm>
            <a:off x="1080746" y="1520785"/>
            <a:ext cx="4384659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2000" dirty="0"/>
              <a:t>In accordance with 2024-2028 Pavement Preservation Plan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en-US" sz="2000" dirty="0">
                <a:ea typeface="+mn-lt"/>
                <a:cs typeface="+mn-lt"/>
              </a:rPr>
              <a:t>District Projects</a:t>
            </a:r>
          </a:p>
          <a:p>
            <a:pPr marL="285750" indent="-285750">
              <a:buFont typeface="Wingdings"/>
              <a:buChar char="Ø"/>
            </a:pPr>
            <a:r>
              <a:rPr lang="en-US" sz="2000" dirty="0"/>
              <a:t>Data Driven process and data we use to help inform the decision</a:t>
            </a:r>
            <a:endParaRPr lang="en-US" sz="2000" dirty="0">
              <a:ea typeface="+mn-lt"/>
              <a:cs typeface="+mn-lt"/>
            </a:endParaRP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25DF47-0CB4-B04D-7A68-B75DACC7885B}"/>
              </a:ext>
            </a:extLst>
          </p:cNvPr>
          <p:cNvGraphicFramePr>
            <a:graphicFrameLocks noGrp="1"/>
          </p:cNvGraphicFramePr>
          <p:nvPr/>
        </p:nvGraphicFramePr>
        <p:xfrm>
          <a:off x="1424867" y="3457588"/>
          <a:ext cx="3409945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566">
                  <a:extLst>
                    <a:ext uri="{9D8B030D-6E8A-4147-A177-3AD203B41FA5}">
                      <a16:colId xmlns:a16="http://schemas.microsoft.com/office/drawing/2014/main" val="3790101979"/>
                    </a:ext>
                  </a:extLst>
                </a:gridCol>
                <a:gridCol w="843379">
                  <a:extLst>
                    <a:ext uri="{9D8B030D-6E8A-4147-A177-3AD203B41FA5}">
                      <a16:colId xmlns:a16="http://schemas.microsoft.com/office/drawing/2014/main" val="2642226814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Performance District Number​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Year​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688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 (Red)​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2024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14733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2 (Purple)​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2025​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76118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3 (Green)​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2026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68219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4 (Orange)​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2027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16222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5 (Blue)​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2028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43193"/>
                  </a:ext>
                </a:extLst>
              </a:tr>
            </a:tbl>
          </a:graphicData>
        </a:graphic>
      </p:graphicFrame>
      <p:pic>
        <p:nvPicPr>
          <p:cNvPr id="9" name="Picture 367">
            <a:extLst>
              <a:ext uri="{FF2B5EF4-FFF2-40B4-BE49-F238E27FC236}">
                <a16:creationId xmlns:a16="http://schemas.microsoft.com/office/drawing/2014/main" id="{D9E0ED88-28F1-6933-5D2C-4F05CA9E3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363765"/>
            <a:ext cx="4918060" cy="51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53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3BF8-88A7-2E6F-323F-0B9EB721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2794"/>
          </a:xfrm>
        </p:spPr>
        <p:txBody>
          <a:bodyPr/>
          <a:lstStyle/>
          <a:p>
            <a:r>
              <a:rPr lang="en-US" dirty="0"/>
              <a:t>District 1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F6793-A703-4881-FAD5-27B1F80F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082" y="882650"/>
            <a:ext cx="6405449" cy="556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48BE33-6512-8493-23D2-1CB63909B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626" b="14552"/>
          <a:stretch/>
        </p:blipFill>
        <p:spPr>
          <a:xfrm>
            <a:off x="718352" y="2128629"/>
            <a:ext cx="4400161" cy="1163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7989E-1EAB-86DE-63CF-0BFD9093DA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626" b="14553"/>
          <a:stretch/>
        </p:blipFill>
        <p:spPr>
          <a:xfrm>
            <a:off x="718351" y="3667627"/>
            <a:ext cx="4400161" cy="1163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602F4A-2E97-20E3-6231-956CCE5A6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475" y="5400614"/>
            <a:ext cx="2152950" cy="876422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D2CC3960-6496-265F-E319-9FDDE54BEF90}"/>
              </a:ext>
            </a:extLst>
          </p:cNvPr>
          <p:cNvSpPr/>
          <p:nvPr/>
        </p:nvSpPr>
        <p:spPr>
          <a:xfrm>
            <a:off x="11296470" y="1304925"/>
            <a:ext cx="304800" cy="4000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C35C2-419B-4C83-AEF1-52EE5112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29B22-26AC-4E5A-95CA-4CABF442F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000" dirty="0"/>
              <a:t>Opening!</a:t>
            </a:r>
          </a:p>
          <a:p>
            <a:pPr marL="305435" indent="-305435"/>
            <a:r>
              <a:rPr lang="en-US" sz="2000" dirty="0"/>
              <a:t>General Division Updates – Chris Martinovich</a:t>
            </a:r>
          </a:p>
          <a:p>
            <a:pPr marL="305435" indent="-305435"/>
            <a:r>
              <a:rPr lang="en-US" sz="2000" dirty="0"/>
              <a:t>CAMPO Public Participation Plan– Kelly Norman</a:t>
            </a:r>
          </a:p>
          <a:p>
            <a:pPr marL="305435" indent="-305435"/>
            <a:r>
              <a:rPr lang="en-US" sz="2000" dirty="0"/>
              <a:t>District 1 Projects and other project activities – Bryan Byrne</a:t>
            </a:r>
          </a:p>
          <a:p>
            <a:pPr marL="305435" indent="-305435"/>
            <a:r>
              <a:rPr lang="en-US" sz="2000" dirty="0"/>
              <a:t>Open discussion – All</a:t>
            </a:r>
          </a:p>
        </p:txBody>
      </p:sp>
    </p:spTree>
    <p:extLst>
      <p:ext uri="{BB962C8B-B14F-4D97-AF65-F5344CB8AC3E}">
        <p14:creationId xmlns:p14="http://schemas.microsoft.com/office/powerpoint/2010/main" val="178122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0B6D46-80E8-F4D0-90D8-018A0B5F3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9" y="126625"/>
            <a:ext cx="5118680" cy="6604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3D3BF4-9C08-9E30-A117-FAC1641E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Arpa</a:t>
            </a:r>
            <a:r>
              <a:rPr lang="en-US" dirty="0">
                <a:solidFill>
                  <a:schemeClr val="tx1"/>
                </a:solidFill>
              </a:rPr>
              <a:t>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34ECE-0FFC-588E-CF6D-033A68009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247900"/>
            <a:ext cx="4597758" cy="235073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District 5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Completion 2023</a:t>
            </a:r>
          </a:p>
          <a:p>
            <a:r>
              <a:rPr lang="en-US" sz="2000" dirty="0">
                <a:solidFill>
                  <a:schemeClr val="tx1"/>
                </a:solidFill>
              </a:rPr>
              <a:t> Districts 1, 2, 3, 4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Designed by September 2024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Constructed Summer of 2025</a:t>
            </a:r>
          </a:p>
        </p:txBody>
      </p:sp>
    </p:spTree>
    <p:extLst>
      <p:ext uri="{BB962C8B-B14F-4D97-AF65-F5344CB8AC3E}">
        <p14:creationId xmlns:p14="http://schemas.microsoft.com/office/powerpoint/2010/main" val="647509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6DE-E0FE-4D60-BB59-ABC8AD14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District 4 – Local roads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09EF2-0651-44DC-B2E1-5375D7E1F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>
                <a:solidFill>
                  <a:schemeClr val="tx1"/>
                </a:solidFill>
              </a:rPr>
              <a:t>Waste Management Franchise Fee Funding ($400,000)</a:t>
            </a:r>
          </a:p>
          <a:p>
            <a:pPr marL="629920" lvl="1" indent="-305435"/>
            <a:r>
              <a:rPr lang="en-US" dirty="0">
                <a:solidFill>
                  <a:schemeClr val="tx1"/>
                </a:solidFill>
              </a:rPr>
              <a:t>E </a:t>
            </a:r>
            <a:r>
              <a:rPr lang="en-US" dirty="0" err="1">
                <a:solidFill>
                  <a:schemeClr val="tx1"/>
                </a:solidFill>
              </a:rPr>
              <a:t>Appion</a:t>
            </a:r>
            <a:r>
              <a:rPr lang="en-US" dirty="0">
                <a:solidFill>
                  <a:schemeClr val="tx1"/>
                </a:solidFill>
              </a:rPr>
              <a:t> Wy – Rehabilitation from Bigelow Dr to Hillview Dr (0.25 miles)</a:t>
            </a:r>
          </a:p>
          <a:p>
            <a:pPr marL="629920" lvl="1" indent="-305435"/>
            <a:r>
              <a:rPr lang="en-US" dirty="0">
                <a:solidFill>
                  <a:schemeClr val="tx1"/>
                </a:solidFill>
              </a:rPr>
              <a:t>Ponderosa Dr – Rehabilitation from E </a:t>
            </a:r>
            <a:r>
              <a:rPr lang="en-US" dirty="0" err="1">
                <a:solidFill>
                  <a:schemeClr val="tx1"/>
                </a:solidFill>
              </a:rPr>
              <a:t>Appion</a:t>
            </a:r>
            <a:r>
              <a:rPr lang="en-US" dirty="0">
                <a:solidFill>
                  <a:schemeClr val="tx1"/>
                </a:solidFill>
              </a:rPr>
              <a:t> Wy to Clearview Dr (0.25 miles)</a:t>
            </a:r>
          </a:p>
          <a:p>
            <a:pPr marL="629920" lvl="1" indent="-305435"/>
            <a:r>
              <a:rPr lang="en-US" dirty="0">
                <a:solidFill>
                  <a:schemeClr val="tx1"/>
                </a:solidFill>
              </a:rPr>
              <a:t>Hillview Dr – Half Street Rehabilitation from E </a:t>
            </a:r>
            <a:r>
              <a:rPr lang="en-US" dirty="0" err="1">
                <a:solidFill>
                  <a:schemeClr val="tx1"/>
                </a:solidFill>
              </a:rPr>
              <a:t>Appion</a:t>
            </a:r>
            <a:r>
              <a:rPr lang="en-US" dirty="0">
                <a:solidFill>
                  <a:schemeClr val="tx1"/>
                </a:solidFill>
              </a:rPr>
              <a:t> Wy to Clearview Dr (0.25 miles)</a:t>
            </a:r>
          </a:p>
          <a:p>
            <a:pPr marL="629920" lvl="1" indent="-305435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99B67-C8C8-4E3A-BBBF-7D7B24851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648" y="936141"/>
            <a:ext cx="6782668" cy="49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26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635F-925D-4512-8857-9331D9BD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cap="none" spc="5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West Carson Vulnerable User Pedestrian Safety Improvement Project</a:t>
            </a:r>
            <a:br>
              <a:rPr lang="en-US" sz="2000" b="1" cap="none" spc="5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b="1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highlight>
                <a:srgbClr val="FF0000"/>
              </a:highlight>
            </a:endParaRPr>
          </a:p>
        </p:txBody>
      </p:sp>
      <p:pic>
        <p:nvPicPr>
          <p:cNvPr id="7" name="Picture 6" descr="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7E32937A-FC7C-4DEB-B7FC-C6C2B7D2E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8" r="12906" b="-2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E620-AC5B-4504-97FB-E14539140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r>
              <a:rPr lang="en-US"/>
              <a:t>Intersection Crossing Enhancements </a:t>
            </a:r>
          </a:p>
          <a:p>
            <a:r>
              <a:rPr lang="en-US"/>
              <a:t>Sidewalk Replacement and Gap Closures</a:t>
            </a:r>
          </a:p>
          <a:p>
            <a:r>
              <a:rPr lang="en-US"/>
              <a:t>ADA Compliance</a:t>
            </a:r>
          </a:p>
          <a:p>
            <a:r>
              <a:rPr lang="en-US"/>
              <a:t>Traffic Enhancements </a:t>
            </a:r>
          </a:p>
          <a:p>
            <a:pPr lvl="1"/>
            <a:r>
              <a:rPr lang="en-US"/>
              <a:t>Speed Feedback Sign </a:t>
            </a:r>
          </a:p>
          <a:p>
            <a:r>
              <a:rPr lang="en-US"/>
              <a:t>Pavement Preservation</a:t>
            </a:r>
          </a:p>
        </p:txBody>
      </p:sp>
    </p:spTree>
    <p:extLst>
      <p:ext uri="{BB962C8B-B14F-4D97-AF65-F5344CB8AC3E}">
        <p14:creationId xmlns:p14="http://schemas.microsoft.com/office/powerpoint/2010/main" val="1279579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Future meetings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935578C7-AF77-ADDE-AA4A-928B60CB7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836330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662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88000">
              <a:schemeClr val="bg1">
                <a:shade val="94000"/>
                <a:satMod val="110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960" y="1419992"/>
            <a:ext cx="7295507" cy="3323211"/>
          </a:xfrm>
        </p:spPr>
        <p:txBody>
          <a:bodyPr anchor="ctr">
            <a:normAutofit/>
          </a:bodyPr>
          <a:lstStyle/>
          <a:p>
            <a:r>
              <a:rPr lang="en-US" sz="4800"/>
              <a:t>Thank you!</a:t>
            </a:r>
            <a:br>
              <a:rPr lang="en-US" sz="4800"/>
            </a:br>
            <a:endParaRPr lang="en-US" sz="4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41A7C47-E8EA-4FB2-B875-B14129B31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9960" y="3918916"/>
            <a:ext cx="5593739" cy="13916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b="1"/>
              <a:t>Transportation division</a:t>
            </a:r>
          </a:p>
          <a:p>
            <a:pPr>
              <a:spcBef>
                <a:spcPts val="0"/>
              </a:spcBef>
            </a:pPr>
            <a:r>
              <a:rPr lang="en-US" sz="1400"/>
              <a:t>Chris Martinovich, PE | transportation manager</a:t>
            </a:r>
          </a:p>
          <a:p>
            <a:pPr>
              <a:spcBef>
                <a:spcPts val="0"/>
              </a:spcBef>
            </a:pPr>
            <a:r>
              <a:rPr lang="en-US" sz="1400"/>
              <a:t>775.283.7367</a:t>
            </a:r>
          </a:p>
          <a:p>
            <a:pPr>
              <a:spcBef>
                <a:spcPts val="0"/>
              </a:spcBef>
            </a:pPr>
            <a:r>
              <a:rPr lang="en-US" sz="1400" cap="none"/>
              <a:t>cmartinovich@carson.org</a:t>
            </a:r>
          </a:p>
        </p:txBody>
      </p:sp>
    </p:spTree>
    <p:extLst>
      <p:ext uri="{BB962C8B-B14F-4D97-AF65-F5344CB8AC3E}">
        <p14:creationId xmlns:p14="http://schemas.microsoft.com/office/powerpoint/2010/main" val="263844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A7920-D9BD-4E4B-8C3A-4D0759D5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General Division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7B2F-40BF-42B3-B8E3-11E368126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967" y="1921083"/>
            <a:ext cx="7183597" cy="3152362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000" dirty="0"/>
              <a:t>Staffing</a:t>
            </a:r>
          </a:p>
          <a:p>
            <a:pPr marL="305435" indent="-305435"/>
            <a:r>
              <a:rPr lang="en-US" sz="2000" dirty="0"/>
              <a:t>US 395 Southern Sierra Corridor Study</a:t>
            </a:r>
          </a:p>
          <a:p>
            <a:pPr marL="305435" indent="-305435"/>
            <a:r>
              <a:rPr lang="en-US" sz="2000" dirty="0"/>
              <a:t>US 50 E. Carson Corridor Study</a:t>
            </a:r>
          </a:p>
          <a:p>
            <a:pPr marL="305435" indent="-305435"/>
            <a:r>
              <a:rPr lang="en-US" sz="2000" dirty="0"/>
              <a:t>NVE Zero Emission Transition Plan</a:t>
            </a:r>
          </a:p>
          <a:p>
            <a:pPr marL="305435" indent="-305435"/>
            <a:r>
              <a:rPr lang="en-US" sz="2000" dirty="0"/>
              <a:t>Local Roadway Funding</a:t>
            </a:r>
          </a:p>
          <a:p>
            <a:pPr marL="305435" indent="-305435"/>
            <a:r>
              <a:rPr lang="en-US" sz="2000" dirty="0"/>
              <a:t>Local Road Safety Plan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6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7224B-3F8A-7AF9-D522-2E74F12B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CAMPO PPP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858BBD-36A1-08AC-AC14-7A71E949DA3C}"/>
              </a:ext>
            </a:extLst>
          </p:cNvPr>
          <p:cNvSpPr txBox="1">
            <a:spLocks/>
          </p:cNvSpPr>
          <p:nvPr/>
        </p:nvSpPr>
        <p:spPr>
          <a:xfrm>
            <a:off x="601255" y="2177142"/>
            <a:ext cx="3409782" cy="382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The draft CAMPO PPP is open for comments through June 28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!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Please review the draft PPP @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www.CarsonAreaMPO.com</a:t>
            </a:r>
            <a:r>
              <a:rPr lang="en-US" dirty="0">
                <a:solidFill>
                  <a:srgbClr val="FFFFFF"/>
                </a:solidFill>
              </a:rPr>
              <a:t> and provide comments to </a:t>
            </a:r>
            <a:r>
              <a:rPr lang="en-US" dirty="0">
                <a:solidFill>
                  <a:srgbClr val="FFFFFF"/>
                </a:solidFill>
                <a:hlinkClick r:id="rId3"/>
              </a:rPr>
              <a:t>campocomments@carson.org</a:t>
            </a:r>
            <a:r>
              <a:rPr lang="en-US" dirty="0">
                <a:solidFill>
                  <a:srgbClr val="FFFFFF"/>
                </a:solidFill>
              </a:rPr>
              <a:t> or </a:t>
            </a:r>
            <a:r>
              <a:rPr lang="en-US" dirty="0">
                <a:solidFill>
                  <a:srgbClr val="FFFFFF"/>
                </a:solidFill>
                <a:hlinkClick r:id="rId4"/>
              </a:rPr>
              <a:t>www.Carson.org/Connect</a:t>
            </a:r>
            <a:r>
              <a:rPr lang="en-US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784DF-B48A-67B8-9B97-E77AA6C7F2FC}"/>
              </a:ext>
            </a:extLst>
          </p:cNvPr>
          <p:cNvSpPr txBox="1"/>
          <p:nvPr/>
        </p:nvSpPr>
        <p:spPr>
          <a:xfrm>
            <a:off x="4897150" y="1268491"/>
            <a:ext cx="6096000" cy="3566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549E3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The CAMPO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Calibri" panose="020F0502020204030204" pitchFamily="34" charset="0"/>
                <a:cs typeface="+mn-cs"/>
              </a:rPr>
              <a:t>Public Participation Plan (PPP)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Calibri" panose="020F0502020204030204" pitchFamily="34" charset="0"/>
                <a:cs typeface="+mn-cs"/>
              </a:rPr>
              <a:t> guides outreach efforts for the agency’s RTP, TIP, UPWP, and other transportation planning studies, as appropriate.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The draft CAMPO Public Participation Plan is the culmination of months of work reviewing, interviewing, and evaluating to inform CAMPOs public outreach process.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549E39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	Reviewed Federal &amp; State Requirements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549E39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	Interviewed peer, local, state, and federal agencies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549E39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	Evaluated existing practice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549E39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	Outreach survey</a:t>
            </a:r>
          </a:p>
        </p:txBody>
      </p:sp>
    </p:spTree>
    <p:extLst>
      <p:ext uri="{BB962C8B-B14F-4D97-AF65-F5344CB8AC3E}">
        <p14:creationId xmlns:p14="http://schemas.microsoft.com/office/powerpoint/2010/main" val="1067672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7224B-3F8A-7AF9-D522-2E74F12B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CAMPO PPP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858BBD-36A1-08AC-AC14-7A71E949DA3C}"/>
              </a:ext>
            </a:extLst>
          </p:cNvPr>
          <p:cNvSpPr txBox="1">
            <a:spLocks/>
          </p:cNvSpPr>
          <p:nvPr/>
        </p:nvSpPr>
        <p:spPr>
          <a:xfrm>
            <a:off x="601255" y="2177142"/>
            <a:ext cx="3409782" cy="382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The draft CAMPO PPP is open for comments through June 28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!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Please review the draft PPP @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www.CarsonAreaMPO.com</a:t>
            </a:r>
            <a:r>
              <a:rPr lang="en-US" dirty="0">
                <a:solidFill>
                  <a:srgbClr val="FFFFFF"/>
                </a:solidFill>
              </a:rPr>
              <a:t> and provide comments to </a:t>
            </a:r>
            <a:r>
              <a:rPr lang="en-US" dirty="0">
                <a:solidFill>
                  <a:srgbClr val="FFFFFF"/>
                </a:solidFill>
                <a:hlinkClick r:id="rId3"/>
              </a:rPr>
              <a:t>campocomments@carson.org</a:t>
            </a:r>
            <a:r>
              <a:rPr lang="en-US" dirty="0">
                <a:solidFill>
                  <a:srgbClr val="FFFFFF"/>
                </a:solidFill>
              </a:rPr>
              <a:t> or </a:t>
            </a:r>
            <a:r>
              <a:rPr lang="en-US" dirty="0">
                <a:solidFill>
                  <a:srgbClr val="FFFFFF"/>
                </a:solidFill>
                <a:hlinkClick r:id="rId4"/>
              </a:rPr>
              <a:t>www.Carson.org/Connect</a:t>
            </a:r>
            <a:r>
              <a:rPr lang="en-US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EA37B-AC8C-AAC2-B5DF-20EDE9C55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809" y="2426821"/>
            <a:ext cx="7292236" cy="304450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80AE1CA-0AC4-4C0F-9A3E-427A14C6DF9F}"/>
              </a:ext>
            </a:extLst>
          </p:cNvPr>
          <p:cNvSpPr txBox="1">
            <a:spLocks/>
          </p:cNvSpPr>
          <p:nvPr/>
        </p:nvSpPr>
        <p:spPr>
          <a:xfrm>
            <a:off x="5052767" y="702155"/>
            <a:ext cx="6419653" cy="13003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CAMPO Public Participation GOALS</a:t>
            </a:r>
          </a:p>
        </p:txBody>
      </p:sp>
    </p:spTree>
    <p:extLst>
      <p:ext uri="{BB962C8B-B14F-4D97-AF65-F5344CB8AC3E}">
        <p14:creationId xmlns:p14="http://schemas.microsoft.com/office/powerpoint/2010/main" val="27555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D541204-B666-420C-9DF1-C06950D2F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7224B-3F8A-7AF9-D522-2E74F12B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CAMPO PPP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0E6C8D-508A-44F8-BB9B-7911B011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4847AE-0FEA-43E8-8AA1-4169A6FDB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87790A-E9D7-438A-90BB-9361BEF1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858BBD-36A1-08AC-AC14-7A71E949DA3C}"/>
              </a:ext>
            </a:extLst>
          </p:cNvPr>
          <p:cNvSpPr txBox="1">
            <a:spLocks/>
          </p:cNvSpPr>
          <p:nvPr/>
        </p:nvSpPr>
        <p:spPr>
          <a:xfrm>
            <a:off x="581193" y="2414788"/>
            <a:ext cx="3424138" cy="397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draft CAMPO PPP is open for comments through June 28</a:t>
            </a:r>
            <a:r>
              <a:rPr lang="en-US" baseline="30000" dirty="0"/>
              <a:t>th</a:t>
            </a:r>
            <a:r>
              <a:rPr lang="en-US" dirty="0"/>
              <a:t>! </a:t>
            </a:r>
          </a:p>
          <a:p>
            <a:pPr marL="0" indent="0">
              <a:buNone/>
            </a:pPr>
            <a:r>
              <a:rPr lang="en-US" dirty="0"/>
              <a:t>Please review the draft PPP @ </a:t>
            </a:r>
            <a:r>
              <a:rPr lang="en-US" dirty="0">
                <a:hlinkClick r:id="rId2"/>
              </a:rPr>
              <a:t>www.CarsonAreaMPO.com</a:t>
            </a:r>
            <a:r>
              <a:rPr lang="en-US" dirty="0"/>
              <a:t> and provide comments to </a:t>
            </a:r>
            <a:r>
              <a:rPr lang="en-US" dirty="0">
                <a:hlinkClick r:id="rId3"/>
              </a:rPr>
              <a:t>campocomments@carson.org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www.Carson.org/Connect</a:t>
            </a: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2CD92-34B2-F606-3DFA-0A87BF9667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-2"/>
          <a:stretch/>
        </p:blipFill>
        <p:spPr>
          <a:xfrm>
            <a:off x="4246850" y="717534"/>
            <a:ext cx="3604409" cy="559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6F2061-B827-C56E-D238-106BF989CA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28" r="1" b="7205"/>
          <a:stretch/>
        </p:blipFill>
        <p:spPr>
          <a:xfrm>
            <a:off x="8172993" y="742358"/>
            <a:ext cx="3572473" cy="554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B817-04D7-0462-D05B-BDE95BBF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51084" cy="1325563"/>
          </a:xfrm>
        </p:spPr>
        <p:txBody>
          <a:bodyPr>
            <a:normAutofit fontScale="90000"/>
          </a:bodyPr>
          <a:lstStyle/>
          <a:p>
            <a:r>
              <a:rPr lang="en-US" sz="3600" b="1" i="0" dirty="0">
                <a:solidFill>
                  <a:srgbClr val="333333"/>
                </a:solidFill>
                <a:effectLst/>
                <a:latin typeface="Avenir Next Regular"/>
              </a:rPr>
              <a:t>1). Do you feel that transportation planning is important to you and/or your family? (yes/no)</a:t>
            </a:r>
            <a:endParaRPr lang="en-US" sz="36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8F3B42-EBA6-6368-7E83-D9260ABF7E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935" y="1343608"/>
          <a:ext cx="6889929" cy="483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9D7C786-9918-4E98-562B-27597D10B69A}"/>
              </a:ext>
            </a:extLst>
          </p:cNvPr>
          <p:cNvGraphicFramePr>
            <a:graphicFrameLocks noGrp="1"/>
          </p:cNvGraphicFramePr>
          <p:nvPr/>
        </p:nvGraphicFramePr>
        <p:xfrm>
          <a:off x="5645020" y="4958132"/>
          <a:ext cx="60265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46">
                  <a:extLst>
                    <a:ext uri="{9D8B030D-6E8A-4147-A177-3AD203B41FA5}">
                      <a16:colId xmlns:a16="http://schemas.microsoft.com/office/drawing/2014/main" val="3668514904"/>
                    </a:ext>
                  </a:extLst>
                </a:gridCol>
                <a:gridCol w="2008846">
                  <a:extLst>
                    <a:ext uri="{9D8B030D-6E8A-4147-A177-3AD203B41FA5}">
                      <a16:colId xmlns:a16="http://schemas.microsoft.com/office/drawing/2014/main" val="1868836863"/>
                    </a:ext>
                  </a:extLst>
                </a:gridCol>
                <a:gridCol w="2008846">
                  <a:extLst>
                    <a:ext uri="{9D8B030D-6E8A-4147-A177-3AD203B41FA5}">
                      <a16:colId xmlns:a16="http://schemas.microsoft.com/office/drawing/2014/main" val="4162998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0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306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792663"/>
                  </a:ext>
                </a:extLst>
              </a:tr>
            </a:tbl>
          </a:graphicData>
        </a:graphic>
      </p:graphicFrame>
      <p:pic>
        <p:nvPicPr>
          <p:cNvPr id="13" name="Picture 12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06C1E235-D19C-9DD5-6D94-8BDB31089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04" y="246217"/>
            <a:ext cx="306747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7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C246-AB95-7BBA-DCD9-32F02DCD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30967" cy="1325563"/>
          </a:xfrm>
        </p:spPr>
        <p:txBody>
          <a:bodyPr>
            <a:noAutofit/>
          </a:bodyPr>
          <a:lstStyle/>
          <a:p>
            <a:r>
              <a:rPr lang="en-US" sz="3600" b="1" i="0" dirty="0">
                <a:solidFill>
                  <a:srgbClr val="333333"/>
                </a:solidFill>
                <a:effectLst/>
                <a:latin typeface="Avenir Next Regular"/>
              </a:rPr>
              <a:t>2). How would you prefer to receive information or interact with CAMPO staff in transportation planning?</a:t>
            </a:r>
            <a:endParaRPr lang="en-US" sz="3600" dirty="0"/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4AA5ADB-7A53-4D2D-4D74-964834679AF4}"/>
              </a:ext>
            </a:extLst>
          </p:cNvPr>
          <p:cNvGraphicFramePr>
            <a:graphicFrameLocks noGrp="1"/>
          </p:cNvGraphicFramePr>
          <p:nvPr/>
        </p:nvGraphicFramePr>
        <p:xfrm>
          <a:off x="8115944" y="1673873"/>
          <a:ext cx="3934407" cy="48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469">
                  <a:extLst>
                    <a:ext uri="{9D8B030D-6E8A-4147-A177-3AD203B41FA5}">
                      <a16:colId xmlns:a16="http://schemas.microsoft.com/office/drawing/2014/main" val="1332751854"/>
                    </a:ext>
                  </a:extLst>
                </a:gridCol>
                <a:gridCol w="1311469">
                  <a:extLst>
                    <a:ext uri="{9D8B030D-6E8A-4147-A177-3AD203B41FA5}">
                      <a16:colId xmlns:a16="http://schemas.microsoft.com/office/drawing/2014/main" val="1182935948"/>
                    </a:ext>
                  </a:extLst>
                </a:gridCol>
                <a:gridCol w="1311469">
                  <a:extLst>
                    <a:ext uri="{9D8B030D-6E8A-4147-A177-3AD203B41FA5}">
                      <a16:colId xmlns:a16="http://schemas.microsoft.com/office/drawing/2014/main" val="3897674842"/>
                    </a:ext>
                  </a:extLst>
                </a:gridCol>
              </a:tblGrid>
              <a:tr h="503900"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799179"/>
                  </a:ext>
                </a:extLst>
              </a:tr>
              <a:tr h="503900">
                <a:tc>
                  <a:txBody>
                    <a:bodyPr/>
                    <a:lstStyle/>
                    <a:p>
                      <a:r>
                        <a:rPr lang="en-US" sz="1400" dirty="0"/>
                        <a:t>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315540"/>
                  </a:ext>
                </a:extLst>
              </a:tr>
              <a:tr h="503900">
                <a:tc>
                  <a:txBody>
                    <a:bodyPr/>
                    <a:lstStyle/>
                    <a:p>
                      <a:r>
                        <a:rPr lang="en-US" sz="1400" dirty="0"/>
                        <a:t>In-person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286284"/>
                  </a:ext>
                </a:extLst>
              </a:tr>
              <a:tr h="503900">
                <a:tc>
                  <a:txBody>
                    <a:bodyPr/>
                    <a:lstStyle/>
                    <a:p>
                      <a:r>
                        <a:rPr lang="en-US" sz="1400" dirty="0"/>
                        <a:t>Online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14954"/>
                  </a:ext>
                </a:extLst>
              </a:tr>
              <a:tr h="503900">
                <a:tc>
                  <a:txBody>
                    <a:bodyPr/>
                    <a:lstStyle/>
                    <a:p>
                      <a:r>
                        <a:rPr lang="en-US" sz="1400" dirty="0"/>
                        <a:t>Television or 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108834"/>
                  </a:ext>
                </a:extLst>
              </a:tr>
              <a:tr h="503900">
                <a:tc>
                  <a:txBody>
                    <a:bodyPr/>
                    <a:lstStyle/>
                    <a:p>
                      <a:r>
                        <a:rPr lang="en-US" sz="1400" dirty="0"/>
                        <a:t>Project websites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009687"/>
                  </a:ext>
                </a:extLst>
              </a:tr>
              <a:tr h="677115">
                <a:tc>
                  <a:txBody>
                    <a:bodyPr/>
                    <a:lstStyle/>
                    <a:p>
                      <a:r>
                        <a:rPr lang="en-US" sz="1400" dirty="0"/>
                        <a:t>Online interactive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447867"/>
                  </a:ext>
                </a:extLst>
              </a:tr>
              <a:tr h="503900">
                <a:tc>
                  <a:txBody>
                    <a:bodyPr/>
                    <a:lstStyle/>
                    <a:p>
                      <a:r>
                        <a:rPr lang="en-US" sz="1400" dirty="0"/>
                        <a:t>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544846"/>
                  </a:ext>
                </a:extLst>
              </a:tr>
              <a:tr h="503900">
                <a:tc>
                  <a:txBody>
                    <a:bodyPr/>
                    <a:lstStyle/>
                    <a:p>
                      <a:r>
                        <a:rPr lang="en-US" sz="1400" dirty="0"/>
                        <a:t>Other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32393"/>
                  </a:ext>
                </a:extLst>
              </a:tr>
            </a:tbl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01D6DA92-E475-E3ED-A668-7E329D8C4297}"/>
              </a:ext>
            </a:extLst>
          </p:cNvPr>
          <p:cNvGraphicFramePr>
            <a:graphicFrameLocks/>
          </p:cNvGraphicFramePr>
          <p:nvPr/>
        </p:nvGraphicFramePr>
        <p:xfrm>
          <a:off x="418031" y="1690688"/>
          <a:ext cx="7531651" cy="481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2" name="Picture 31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8A3F77D2-86E0-8D48-3D51-A4BB42069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04" y="246217"/>
            <a:ext cx="306747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5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3BC9-0E9D-FEA2-186F-213FB460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84367" cy="1325563"/>
          </a:xfrm>
        </p:spPr>
        <p:txBody>
          <a:bodyPr>
            <a:normAutofit fontScale="90000"/>
          </a:bodyPr>
          <a:lstStyle/>
          <a:p>
            <a:r>
              <a:rPr lang="en-US" sz="3600" b="1" i="0" dirty="0">
                <a:solidFill>
                  <a:srgbClr val="333333"/>
                </a:solidFill>
                <a:effectLst/>
                <a:latin typeface="Avenir Next Regular"/>
              </a:rPr>
              <a:t>3) In what types of transportation planning are you most likely to participate?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5F3133-C94C-2F60-35BF-F4426C8F4F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604" y="1690688"/>
          <a:ext cx="7884367" cy="499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F07B554-6D0B-01DC-9175-31576F9E2707}"/>
              </a:ext>
            </a:extLst>
          </p:cNvPr>
          <p:cNvGraphicFramePr>
            <a:graphicFrameLocks noGrp="1"/>
          </p:cNvGraphicFramePr>
          <p:nvPr/>
        </p:nvGraphicFramePr>
        <p:xfrm>
          <a:off x="8182946" y="1768009"/>
          <a:ext cx="3794451" cy="505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817">
                  <a:extLst>
                    <a:ext uri="{9D8B030D-6E8A-4147-A177-3AD203B41FA5}">
                      <a16:colId xmlns:a16="http://schemas.microsoft.com/office/drawing/2014/main" val="1333701870"/>
                    </a:ext>
                  </a:extLst>
                </a:gridCol>
                <a:gridCol w="1264817">
                  <a:extLst>
                    <a:ext uri="{9D8B030D-6E8A-4147-A177-3AD203B41FA5}">
                      <a16:colId xmlns:a16="http://schemas.microsoft.com/office/drawing/2014/main" val="2439904753"/>
                    </a:ext>
                  </a:extLst>
                </a:gridCol>
                <a:gridCol w="1264817">
                  <a:extLst>
                    <a:ext uri="{9D8B030D-6E8A-4147-A177-3AD203B41FA5}">
                      <a16:colId xmlns:a16="http://schemas.microsoft.com/office/drawing/2014/main" val="3567716366"/>
                    </a:ext>
                  </a:extLst>
                </a:gridCol>
              </a:tblGrid>
              <a:tr h="676357"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39088"/>
                  </a:ext>
                </a:extLst>
              </a:tr>
              <a:tr h="676357">
                <a:tc>
                  <a:txBody>
                    <a:bodyPr/>
                    <a:lstStyle/>
                    <a:p>
                      <a:r>
                        <a:rPr lang="en-US" sz="1400" dirty="0"/>
                        <a:t>Transportation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06630"/>
                  </a:ext>
                </a:extLst>
              </a:tr>
              <a:tr h="676357">
                <a:tc>
                  <a:txBody>
                    <a:bodyPr/>
                    <a:lstStyle/>
                    <a:p>
                      <a:r>
                        <a:rPr lang="en-US" sz="1400" dirty="0"/>
                        <a:t>Roadway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773710"/>
                  </a:ext>
                </a:extLst>
              </a:tr>
              <a:tr h="676357">
                <a:tc>
                  <a:txBody>
                    <a:bodyPr/>
                    <a:lstStyle/>
                    <a:p>
                      <a:r>
                        <a:rPr lang="en-US" sz="1400" dirty="0"/>
                        <a:t>Public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41413"/>
                  </a:ext>
                </a:extLst>
              </a:tr>
              <a:tr h="705851">
                <a:tc>
                  <a:txBody>
                    <a:bodyPr/>
                    <a:lstStyle/>
                    <a:p>
                      <a:r>
                        <a:rPr lang="en-US" sz="1400" dirty="0"/>
                        <a:t>Bicycle and pedestrian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421536"/>
                  </a:ext>
                </a:extLst>
              </a:tr>
              <a:tr h="676357">
                <a:tc>
                  <a:txBody>
                    <a:bodyPr/>
                    <a:lstStyle/>
                    <a:p>
                      <a:r>
                        <a:rPr lang="en-US" sz="1400" dirty="0"/>
                        <a:t>Freight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25406"/>
                  </a:ext>
                </a:extLst>
              </a:tr>
              <a:tr h="911725">
                <a:tc>
                  <a:txBody>
                    <a:bodyPr/>
                    <a:lstStyle/>
                    <a:p>
                      <a:r>
                        <a:rPr lang="en-US" sz="1400" dirty="0"/>
                        <a:t>Regional transportation policy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37138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226118D3-A483-AE60-E586-95841F798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04" y="246217"/>
            <a:ext cx="306747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7971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CC_Powerpoint_Master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{7A648AA1-1CE8-4D1E-83F4-887F00DDFC85}tf33552983_win32</Template>
  <TotalTime>253</TotalTime>
  <Words>1040</Words>
  <Application>Microsoft Office PowerPoint</Application>
  <PresentationFormat>Widescreen</PresentationFormat>
  <Paragraphs>263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Avenir Next Regular</vt:lpstr>
      <vt:lpstr>Calibri</vt:lpstr>
      <vt:lpstr>Calibri Light</vt:lpstr>
      <vt:lpstr>Franklin Gothic Book</vt:lpstr>
      <vt:lpstr>Franklin Gothic Demi</vt:lpstr>
      <vt:lpstr>Gill Sans MT</vt:lpstr>
      <vt:lpstr>Wingdings</vt:lpstr>
      <vt:lpstr>Wingdings 2</vt:lpstr>
      <vt:lpstr>DividendVTI</vt:lpstr>
      <vt:lpstr>CC_Powerpoint_Master</vt:lpstr>
      <vt:lpstr>Office Theme</vt:lpstr>
      <vt:lpstr>Carson City Regional Transportation Stakeholder Coalition (RTSC)</vt:lpstr>
      <vt:lpstr>Agenda</vt:lpstr>
      <vt:lpstr>General Division Updates</vt:lpstr>
      <vt:lpstr>CAMPO PPP</vt:lpstr>
      <vt:lpstr>CAMPO PPP</vt:lpstr>
      <vt:lpstr>CAMPO PPP</vt:lpstr>
      <vt:lpstr>1). Do you feel that transportation planning is important to you and/or your family? (yes/no)</vt:lpstr>
      <vt:lpstr>2). How would you prefer to receive information or interact with CAMPO staff in transportation planning?</vt:lpstr>
      <vt:lpstr>3) In what types of transportation planning are you most likely to participate?</vt:lpstr>
      <vt:lpstr>4) How likely are you to attend an in-person public meeting about transportation? (on a scale of 1-5, 1 being the lowest and 5 being the highest)</vt:lpstr>
      <vt:lpstr>5) How likely are you to attend an online public meeting about transportation? (on a scale of 1-5, 1 being the lowest and 5 being the highest)</vt:lpstr>
      <vt:lpstr> 6) Are there barriers that prevent you from participating in transportation planning? (yes/no)</vt:lpstr>
      <vt:lpstr> 6a) If yes, what are the barriers?</vt:lpstr>
      <vt:lpstr>7) Please describe your age range</vt:lpstr>
      <vt:lpstr>8) Where do you live?</vt:lpstr>
      <vt:lpstr> 9) Where do you work?</vt:lpstr>
      <vt:lpstr>CAMPO PPP</vt:lpstr>
      <vt:lpstr>District project schedule</vt:lpstr>
      <vt:lpstr>District 1 projects</vt:lpstr>
      <vt:lpstr>Arpa projects</vt:lpstr>
      <vt:lpstr>District 4 – Local roads </vt:lpstr>
      <vt:lpstr>West Carson Vulnerable User Pedestrian Safety Improvement Project </vt:lpstr>
      <vt:lpstr>Future meetings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Carson City Regional Transportation Stakeholder Coalition (RTSC)</dc:title>
  <dc:creator>Christopher Martinovich</dc:creator>
  <cp:lastModifiedBy>Christopher Martinovich</cp:lastModifiedBy>
  <cp:revision>6</cp:revision>
  <dcterms:created xsi:type="dcterms:W3CDTF">2022-02-14T16:29:46Z</dcterms:created>
  <dcterms:modified xsi:type="dcterms:W3CDTF">2023-06-20T19:51:09Z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